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2"/>
  </p:notesMasterIdLst>
  <p:sldIdLst>
    <p:sldId id="256" r:id="rId2"/>
    <p:sldId id="257" r:id="rId3"/>
    <p:sldId id="258" r:id="rId4"/>
    <p:sldId id="326" r:id="rId5"/>
    <p:sldId id="328" r:id="rId6"/>
    <p:sldId id="320" r:id="rId7"/>
    <p:sldId id="310" r:id="rId8"/>
    <p:sldId id="327" r:id="rId9"/>
    <p:sldId id="323" r:id="rId10"/>
    <p:sldId id="265" r:id="rId11"/>
    <p:sldId id="264" r:id="rId12"/>
    <p:sldId id="268" r:id="rId13"/>
    <p:sldId id="270" r:id="rId14"/>
    <p:sldId id="267" r:id="rId15"/>
    <p:sldId id="273" r:id="rId16"/>
    <p:sldId id="278" r:id="rId17"/>
    <p:sldId id="332" r:id="rId18"/>
    <p:sldId id="272" r:id="rId19"/>
    <p:sldId id="275" r:id="rId20"/>
    <p:sldId id="276" r:id="rId21"/>
    <p:sldId id="279" r:id="rId22"/>
    <p:sldId id="282" r:id="rId23"/>
    <p:sldId id="283" r:id="rId24"/>
    <p:sldId id="287" r:id="rId25"/>
    <p:sldId id="292" r:id="rId26"/>
    <p:sldId id="296" r:id="rId27"/>
    <p:sldId id="300" r:id="rId28"/>
    <p:sldId id="330" r:id="rId29"/>
    <p:sldId id="305" r:id="rId30"/>
    <p:sldId id="313" r:id="rId31"/>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ummary Section" id="{959243D0-F092-40C8-8D8C-E55B7F682848}">
          <p14:sldIdLst/>
        </p14:section>
        <p14:section name="How to use naloxone" id="{7C3717E8-AE17-4A6F-8F63-DABB228850E9}">
          <p14:sldIdLst>
            <p14:sldId id="256"/>
            <p14:sldId id="257"/>
            <p14:sldId id="258"/>
            <p14:sldId id="326"/>
            <p14:sldId id="328"/>
            <p14:sldId id="320"/>
            <p14:sldId id="310"/>
            <p14:sldId id="327"/>
            <p14:sldId id="323"/>
            <p14:sldId id="265"/>
            <p14:sldId id="264"/>
            <p14:sldId id="268"/>
            <p14:sldId id="270"/>
            <p14:sldId id="267"/>
            <p14:sldId id="273"/>
            <p14:sldId id="278"/>
            <p14:sldId id="332"/>
          </p14:sldIdLst>
        </p14:section>
        <p14:section name="IM ADMINISTRATION" id="{C30CBCC3-46DB-4199-BA4A-E619A7C2739D}">
          <p14:sldIdLst>
            <p14:sldId id="272"/>
            <p14:sldId id="275"/>
            <p14:sldId id="276"/>
            <p14:sldId id="279"/>
          </p14:sldIdLst>
        </p14:section>
        <p14:section name="Evzio auto-injector" id="{192E0935-016E-44D5-B682-01763BF31787}">
          <p14:sldIdLst>
            <p14:sldId id="282"/>
            <p14:sldId id="283"/>
          </p14:sldIdLst>
        </p14:section>
        <p14:section name="Intranasally – atomizer" id="{639179BD-0478-4903-B601-19FA1E53A636}">
          <p14:sldIdLst>
            <p14:sldId id="287"/>
            <p14:sldId id="292"/>
            <p14:sldId id="296"/>
            <p14:sldId id="300"/>
            <p14:sldId id="330"/>
            <p14:sldId id="305"/>
            <p14:sldId id="31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Pylkas" initials="AMPylkas" lastIdx="11" clrIdx="0"/>
  <p:cmAuthor id="1" name="Sean O'Donnell" initials="SO" lastIdx="9"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0670"/>
    <a:srgbClr val="008A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6" autoAdjust="0"/>
    <p:restoredTop sz="84722" autoAdjust="0"/>
  </p:normalViewPr>
  <p:slideViewPr>
    <p:cSldViewPr snapToGrid="0">
      <p:cViewPr varScale="1">
        <p:scale>
          <a:sx n="97" d="100"/>
          <a:sy n="97" d="100"/>
        </p:scale>
        <p:origin x="111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A0DD9BE-33B0-4807-A861-E497E672C4B0}" type="datetimeFigureOut">
              <a:rPr lang="en-US" smtClean="0"/>
              <a:t>4/25/2019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7723A13-66C1-4922-9681-CD62EEDFA3C3}" type="slidenum">
              <a:rPr lang="en-US" smtClean="0"/>
              <a:t>‹#›</a:t>
            </a:fld>
            <a:endParaRPr lang="en-US"/>
          </a:p>
        </p:txBody>
      </p:sp>
    </p:spTree>
    <p:extLst>
      <p:ext uri="{BB962C8B-B14F-4D97-AF65-F5344CB8AC3E}">
        <p14:creationId xmlns:p14="http://schemas.microsoft.com/office/powerpoint/2010/main" val="2361048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The naloxone takes the place of the opioid in the brain to prevent the effect of the opioid</a:t>
            </a:r>
          </a:p>
          <a:p>
            <a:endParaRPr lang="en-US" dirty="0"/>
          </a:p>
        </p:txBody>
      </p:sp>
      <p:sp>
        <p:nvSpPr>
          <p:cNvPr id="4" name="Slide Number Placeholder 3"/>
          <p:cNvSpPr>
            <a:spLocks noGrp="1"/>
          </p:cNvSpPr>
          <p:nvPr>
            <p:ph type="sldNum" sz="quarter" idx="10"/>
          </p:nvPr>
        </p:nvSpPr>
        <p:spPr/>
        <p:txBody>
          <a:bodyPr/>
          <a:lstStyle/>
          <a:p>
            <a:fld id="{F7723A13-66C1-4922-9681-CD62EEDFA3C3}" type="slidenum">
              <a:rPr lang="en-US" smtClean="0"/>
              <a:t>11</a:t>
            </a:fld>
            <a:endParaRPr lang="en-US"/>
          </a:p>
        </p:txBody>
      </p:sp>
    </p:spTree>
    <p:extLst>
      <p:ext uri="{BB962C8B-B14F-4D97-AF65-F5344CB8AC3E}">
        <p14:creationId xmlns:p14="http://schemas.microsoft.com/office/powerpoint/2010/main" val="1208944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723A13-66C1-4922-9681-CD62EEDFA3C3}" type="slidenum">
              <a:rPr lang="en-US" smtClean="0"/>
              <a:t>12</a:t>
            </a:fld>
            <a:endParaRPr lang="en-US"/>
          </a:p>
        </p:txBody>
      </p:sp>
    </p:spTree>
    <p:extLst>
      <p:ext uri="{BB962C8B-B14F-4D97-AF65-F5344CB8AC3E}">
        <p14:creationId xmlns:p14="http://schemas.microsoft.com/office/powerpoint/2010/main" val="2927296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13D9E75B-0A9D-4D97-AC00-869058D93E24}" type="datetime1">
              <a:rPr lang="en-US" smtClean="0"/>
              <a:t>4/25/2019</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a:t>Current as of 1/11/2017</a:t>
            </a:r>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1250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65620C-C0D3-40E3-894C-0BF17F1CB981}" type="datetime1">
              <a:rPr lang="en-US" smtClean="0"/>
              <a:t>4/25/2019</a:t>
            </a:fld>
            <a:endParaRPr lang="en-US" dirty="0"/>
          </a:p>
        </p:txBody>
      </p:sp>
      <p:sp>
        <p:nvSpPr>
          <p:cNvPr id="5" name="Footer Placeholder 4"/>
          <p:cNvSpPr>
            <a:spLocks noGrp="1"/>
          </p:cNvSpPr>
          <p:nvPr>
            <p:ph type="ftr" sz="quarter" idx="11"/>
          </p:nvPr>
        </p:nvSpPr>
        <p:spPr/>
        <p:txBody>
          <a:bodyPr/>
          <a:lstStyle/>
          <a:p>
            <a:r>
              <a:rPr lang="en-US"/>
              <a:t>Current as of 1/11/2017</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4681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E6D655FC-FB18-4D08-A8C3-B357B9808B28}" type="datetime1">
              <a:rPr lang="en-US" smtClean="0"/>
              <a:t>4/25/2019</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r>
              <a:rPr lang="en-US"/>
              <a:t>Current as of 1/11/2017</a:t>
            </a:r>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0861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E591AE-EE65-40EE-937A-9E1CE8F58991}" type="datetime1">
              <a:rPr lang="en-US" smtClean="0"/>
              <a:t>4/25/2019</a:t>
            </a:fld>
            <a:endParaRPr lang="en-US" dirty="0"/>
          </a:p>
        </p:txBody>
      </p:sp>
      <p:sp>
        <p:nvSpPr>
          <p:cNvPr id="5" name="Footer Placeholder 4"/>
          <p:cNvSpPr>
            <a:spLocks noGrp="1"/>
          </p:cNvSpPr>
          <p:nvPr>
            <p:ph type="ftr" sz="quarter" idx="11"/>
          </p:nvPr>
        </p:nvSpPr>
        <p:spPr/>
        <p:txBody>
          <a:bodyPr/>
          <a:lstStyle/>
          <a:p>
            <a:r>
              <a:rPr lang="en-US"/>
              <a:t>Current as of 1/11/2017</a:t>
            </a:r>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9661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F42A17A4-CC30-4355-9E6C-6057A371ADDE}" type="datetime1">
              <a:rPr lang="en-US" smtClean="0"/>
              <a:t>4/25/2019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a:t>Current as of 1/11/2017</a:t>
            </a:r>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3049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FD78FF-89D4-4DD6-8C1F-F2F8F87AF5CB}" type="datetime1">
              <a:rPr lang="en-US" smtClean="0"/>
              <a:t>4/25/2019</a:t>
            </a:fld>
            <a:endParaRPr lang="en-US" dirty="0"/>
          </a:p>
        </p:txBody>
      </p:sp>
      <p:sp>
        <p:nvSpPr>
          <p:cNvPr id="6" name="Footer Placeholder 5"/>
          <p:cNvSpPr>
            <a:spLocks noGrp="1"/>
          </p:cNvSpPr>
          <p:nvPr>
            <p:ph type="ftr" sz="quarter" idx="11"/>
          </p:nvPr>
        </p:nvSpPr>
        <p:spPr/>
        <p:txBody>
          <a:bodyPr/>
          <a:lstStyle/>
          <a:p>
            <a:r>
              <a:rPr lang="en-US"/>
              <a:t>Current as of 1/11/2017</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0673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304B08-C195-464D-9548-3E910F880356}" type="datetime1">
              <a:rPr lang="en-US" smtClean="0"/>
              <a:t>4/25/2019</a:t>
            </a:fld>
            <a:endParaRPr lang="en-US" dirty="0"/>
          </a:p>
        </p:txBody>
      </p:sp>
      <p:sp>
        <p:nvSpPr>
          <p:cNvPr id="8" name="Footer Placeholder 7"/>
          <p:cNvSpPr>
            <a:spLocks noGrp="1"/>
          </p:cNvSpPr>
          <p:nvPr>
            <p:ph type="ftr" sz="quarter" idx="11"/>
          </p:nvPr>
        </p:nvSpPr>
        <p:spPr/>
        <p:txBody>
          <a:bodyPr/>
          <a:lstStyle/>
          <a:p>
            <a:r>
              <a:rPr lang="en-US"/>
              <a:t>Current as of 1/11/2017</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2023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2ABB29E-CEBB-4D41-8CFB-F039227EB80A}" type="datetime1">
              <a:rPr lang="en-US" smtClean="0"/>
              <a:t>4/25/2019</a:t>
            </a:fld>
            <a:endParaRPr lang="en-US" dirty="0"/>
          </a:p>
        </p:txBody>
      </p:sp>
      <p:sp>
        <p:nvSpPr>
          <p:cNvPr id="4" name="Footer Placeholder 3"/>
          <p:cNvSpPr>
            <a:spLocks noGrp="1"/>
          </p:cNvSpPr>
          <p:nvPr>
            <p:ph type="ftr" sz="quarter" idx="11"/>
          </p:nvPr>
        </p:nvSpPr>
        <p:spPr/>
        <p:txBody>
          <a:bodyPr/>
          <a:lstStyle/>
          <a:p>
            <a:r>
              <a:rPr lang="en-US"/>
              <a:t>Current as of 1/11/2017</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353844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C81014-84E6-4DE5-BC8B-6A041FF6FF1F}" type="datetime1">
              <a:rPr lang="en-US" smtClean="0"/>
              <a:t>4/25/2019</a:t>
            </a:fld>
            <a:endParaRPr lang="en-US" dirty="0"/>
          </a:p>
        </p:txBody>
      </p:sp>
      <p:sp>
        <p:nvSpPr>
          <p:cNvPr id="3" name="Footer Placeholder 2"/>
          <p:cNvSpPr>
            <a:spLocks noGrp="1"/>
          </p:cNvSpPr>
          <p:nvPr>
            <p:ph type="ftr" sz="quarter" idx="11"/>
          </p:nvPr>
        </p:nvSpPr>
        <p:spPr/>
        <p:txBody>
          <a:bodyPr/>
          <a:lstStyle/>
          <a:p>
            <a:r>
              <a:rPr lang="en-US"/>
              <a:t>Current as of 1/11/2017</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5386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A3BDBA2-7FBD-474B-9869-677C171AFFC6}" type="datetime1">
              <a:rPr lang="en-US" smtClean="0"/>
              <a:t>4/25/2019</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US"/>
              <a:t>Current as of 1/11/2017</a:t>
            </a:r>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8339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FB64A32-06AC-4F1A-B926-2D327708EA88}" type="datetime1">
              <a:rPr lang="en-US" smtClean="0"/>
              <a:t>4/25/2019</a:t>
            </a:fld>
            <a:endParaRPr lang="en-US" dirty="0"/>
          </a:p>
        </p:txBody>
      </p:sp>
      <p:sp>
        <p:nvSpPr>
          <p:cNvPr id="6" name="Footer Placeholder 5"/>
          <p:cNvSpPr>
            <a:spLocks noGrp="1"/>
          </p:cNvSpPr>
          <p:nvPr>
            <p:ph type="ftr" sz="quarter" idx="11"/>
          </p:nvPr>
        </p:nvSpPr>
        <p:spPr/>
        <p:txBody>
          <a:bodyPr/>
          <a:lstStyle/>
          <a:p>
            <a:r>
              <a:rPr lang="en-US"/>
              <a:t>Current as of 1/11/2017</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6162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096FFB4A-652C-4931-9B03-49FC8B0B1336}" type="datetime1">
              <a:rPr lang="en-US" smtClean="0"/>
              <a:t>4/25/2019</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a:t>Current as of 1/11/2017</a:t>
            </a:r>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882531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tmp"/><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mmarkegard@FargoND.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doseofrealityfargo.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solidFill>
                  <a:srgbClr val="002060"/>
                </a:solidFill>
                <a:latin typeface="Arial Narrow" panose="020B0606020202030204" pitchFamily="34" charset="0"/>
              </a:rPr>
              <a:t>How to use naloxone</a:t>
            </a:r>
          </a:p>
        </p:txBody>
      </p:sp>
      <p:sp>
        <p:nvSpPr>
          <p:cNvPr id="3" name="Subtitle 2"/>
          <p:cNvSpPr>
            <a:spLocks noGrp="1"/>
          </p:cNvSpPr>
          <p:nvPr>
            <p:ph type="subTitle" idx="1"/>
          </p:nvPr>
        </p:nvSpPr>
        <p:spPr/>
        <p:txBody>
          <a:bodyPr>
            <a:normAutofit/>
          </a:bodyPr>
          <a:lstStyle/>
          <a:p>
            <a:r>
              <a:rPr lang="en-US" sz="2500" dirty="0">
                <a:solidFill>
                  <a:srgbClr val="008AF2"/>
                </a:solidFill>
              </a:rPr>
              <a:t>Training for Community members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3731" y="659964"/>
            <a:ext cx="2279073" cy="2279073"/>
          </a:xfrm>
          <a:prstGeom prst="rect">
            <a:avLst/>
          </a:prstGeom>
        </p:spPr>
      </p:pic>
    </p:spTree>
    <p:extLst>
      <p:ext uri="{BB962C8B-B14F-4D97-AF65-F5344CB8AC3E}">
        <p14:creationId xmlns:p14="http://schemas.microsoft.com/office/powerpoint/2010/main" val="2149952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3429699" cy="1013800"/>
          </a:xfrm>
        </p:spPr>
        <p:txBody>
          <a:bodyPr>
            <a:normAutofit/>
          </a:bodyPr>
          <a:lstStyle/>
          <a:p>
            <a:r>
              <a:rPr lang="en-US" sz="2700" dirty="0">
                <a:latin typeface="Arial Narrow" panose="020B0606020202030204" pitchFamily="34" charset="0"/>
              </a:rPr>
              <a:t>Naloxone is effective when…</a:t>
            </a:r>
          </a:p>
        </p:txBody>
      </p:sp>
      <p:sp>
        <p:nvSpPr>
          <p:cNvPr id="3" name="Content Placeholder 2"/>
          <p:cNvSpPr>
            <a:spLocks noGrp="1"/>
          </p:cNvSpPr>
          <p:nvPr>
            <p:ph idx="1"/>
          </p:nvPr>
        </p:nvSpPr>
        <p:spPr>
          <a:xfrm>
            <a:off x="581192" y="2032208"/>
            <a:ext cx="4562308" cy="4357464"/>
          </a:xfrm>
        </p:spPr>
        <p:txBody>
          <a:bodyPr>
            <a:normAutofit fontScale="92500" lnSpcReduction="10000"/>
          </a:bodyPr>
          <a:lstStyle/>
          <a:p>
            <a:pPr marL="0" indent="0">
              <a:buNone/>
            </a:pPr>
            <a:r>
              <a:rPr lang="en-US" sz="2200" dirty="0">
                <a:latin typeface="Arial Narrow" panose="020B0606020202030204" pitchFamily="34" charset="0"/>
              </a:rPr>
              <a:t>The overdose is due to usage of:</a:t>
            </a:r>
          </a:p>
          <a:p>
            <a:r>
              <a:rPr lang="en-US" sz="2200" dirty="0">
                <a:latin typeface="Arial Narrow" panose="020B0606020202030204" pitchFamily="34" charset="0"/>
              </a:rPr>
              <a:t>Heroin</a:t>
            </a:r>
          </a:p>
          <a:p>
            <a:r>
              <a:rPr lang="en-US" sz="2200" dirty="0">
                <a:latin typeface="Arial Narrow" panose="020B0606020202030204" pitchFamily="34" charset="0"/>
              </a:rPr>
              <a:t>Morphine</a:t>
            </a:r>
          </a:p>
          <a:p>
            <a:r>
              <a:rPr lang="en-US" sz="2200" dirty="0">
                <a:latin typeface="Arial Narrow" panose="020B0606020202030204" pitchFamily="34" charset="0"/>
              </a:rPr>
              <a:t>Hydromorphone (</a:t>
            </a:r>
            <a:r>
              <a:rPr lang="en-US" sz="2200" dirty="0" err="1">
                <a:latin typeface="Arial Narrow" panose="020B0606020202030204" pitchFamily="34" charset="0"/>
              </a:rPr>
              <a:t>Dilaudid</a:t>
            </a:r>
            <a:r>
              <a:rPr lang="en-US" sz="2200" dirty="0">
                <a:latin typeface="Arial Narrow" panose="020B0606020202030204" pitchFamily="34" charset="0"/>
              </a:rPr>
              <a:t>)</a:t>
            </a:r>
          </a:p>
          <a:p>
            <a:r>
              <a:rPr lang="en-US" sz="2200" dirty="0">
                <a:latin typeface="Arial Narrow" panose="020B0606020202030204" pitchFamily="34" charset="0"/>
              </a:rPr>
              <a:t>Oxycodone (Oxycontin, Percocet) </a:t>
            </a:r>
          </a:p>
          <a:p>
            <a:r>
              <a:rPr lang="en-US" sz="2200" dirty="0">
                <a:latin typeface="Arial Narrow" panose="020B0606020202030204" pitchFamily="34" charset="0"/>
              </a:rPr>
              <a:t>Hydrocodone( Norco, Vicodin)</a:t>
            </a:r>
          </a:p>
          <a:p>
            <a:r>
              <a:rPr lang="en-US" sz="2200" dirty="0">
                <a:latin typeface="Arial Narrow" panose="020B0606020202030204" pitchFamily="34" charset="0"/>
              </a:rPr>
              <a:t>Fentanyl</a:t>
            </a:r>
          </a:p>
          <a:p>
            <a:r>
              <a:rPr lang="en-US" sz="2200" dirty="0">
                <a:latin typeface="Arial Narrow" panose="020B0606020202030204" pitchFamily="34" charset="0"/>
              </a:rPr>
              <a:t>Buprenorphine</a:t>
            </a:r>
          </a:p>
          <a:p>
            <a:r>
              <a:rPr lang="en-US" sz="2200" dirty="0">
                <a:latin typeface="Arial Narrow" panose="020B0606020202030204" pitchFamily="34" charset="0"/>
              </a:rPr>
              <a:t>Codeine</a:t>
            </a:r>
          </a:p>
          <a:p>
            <a:r>
              <a:rPr lang="en-US" sz="2200" dirty="0">
                <a:latin typeface="Arial Narrow" panose="020B0606020202030204" pitchFamily="34" charset="0"/>
              </a:rPr>
              <a:t>Methadone</a:t>
            </a:r>
          </a:p>
          <a:p>
            <a:pPr marL="0" indent="0">
              <a:buNone/>
            </a:pPr>
            <a:endParaRPr lang="en-US" dirty="0"/>
          </a:p>
        </p:txBody>
      </p:sp>
      <p:sp>
        <p:nvSpPr>
          <p:cNvPr id="5" name="Content Placeholder 2"/>
          <p:cNvSpPr txBox="1">
            <a:spLocks/>
          </p:cNvSpPr>
          <p:nvPr/>
        </p:nvSpPr>
        <p:spPr>
          <a:xfrm>
            <a:off x="6096000" y="1848182"/>
            <a:ext cx="5808519" cy="4387041"/>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US" sz="2000" dirty="0">
                <a:latin typeface="Arial Narrow" panose="020B0606020202030204" pitchFamily="34" charset="0"/>
              </a:rPr>
              <a:t>The overdose is due to usage of:</a:t>
            </a:r>
          </a:p>
          <a:p>
            <a:r>
              <a:rPr lang="en-US" sz="2000" dirty="0">
                <a:latin typeface="Arial Narrow" panose="020B0606020202030204" pitchFamily="34" charset="0"/>
              </a:rPr>
              <a:t>Alcohol</a:t>
            </a:r>
          </a:p>
          <a:p>
            <a:r>
              <a:rPr lang="en-US" sz="2000" dirty="0">
                <a:latin typeface="Arial Narrow" panose="020B0606020202030204" pitchFamily="34" charset="0"/>
              </a:rPr>
              <a:t>Benzodiazepines (Valium, </a:t>
            </a:r>
            <a:r>
              <a:rPr lang="en-US" sz="2000" dirty="0" err="1">
                <a:latin typeface="Arial Narrow" panose="020B0606020202030204" pitchFamily="34" charset="0"/>
              </a:rPr>
              <a:t>ativan</a:t>
            </a:r>
            <a:r>
              <a:rPr lang="en-US" sz="2000" dirty="0">
                <a:latin typeface="Arial Narrow" panose="020B0606020202030204" pitchFamily="34" charset="0"/>
              </a:rPr>
              <a:t>, </a:t>
            </a:r>
            <a:r>
              <a:rPr lang="en-US" sz="2000" dirty="0" err="1">
                <a:latin typeface="Arial Narrow" panose="020B0606020202030204" pitchFamily="34" charset="0"/>
              </a:rPr>
              <a:t>xanax</a:t>
            </a:r>
            <a:r>
              <a:rPr lang="en-US" sz="2000" dirty="0">
                <a:latin typeface="Arial Narrow" panose="020B0606020202030204" pitchFamily="34" charset="0"/>
              </a:rPr>
              <a:t>, </a:t>
            </a:r>
            <a:r>
              <a:rPr lang="en-US" sz="2000" dirty="0" err="1">
                <a:latin typeface="Arial Narrow" panose="020B0606020202030204" pitchFamily="34" charset="0"/>
              </a:rPr>
              <a:t>klonopin</a:t>
            </a:r>
            <a:r>
              <a:rPr lang="en-US" sz="2000" dirty="0">
                <a:latin typeface="Arial Narrow" panose="020B0606020202030204" pitchFamily="34" charset="0"/>
              </a:rPr>
              <a:t>, </a:t>
            </a:r>
            <a:r>
              <a:rPr lang="en-US" sz="2000" dirty="0" err="1">
                <a:latin typeface="Arial Narrow" panose="020B0606020202030204" pitchFamily="34" charset="0"/>
              </a:rPr>
              <a:t>ambien</a:t>
            </a:r>
            <a:r>
              <a:rPr lang="en-US" sz="2000" dirty="0">
                <a:latin typeface="Arial Narrow" panose="020B0606020202030204" pitchFamily="34" charset="0"/>
              </a:rPr>
              <a:t>)</a:t>
            </a:r>
          </a:p>
          <a:p>
            <a:r>
              <a:rPr lang="en-US" sz="2000" dirty="0">
                <a:latin typeface="Arial Narrow" panose="020B0606020202030204" pitchFamily="34" charset="0"/>
              </a:rPr>
              <a:t>Antidepressants (Paxil, </a:t>
            </a:r>
            <a:r>
              <a:rPr lang="en-US" sz="2000" dirty="0" err="1">
                <a:latin typeface="Arial Narrow" panose="020B0606020202030204" pitchFamily="34" charset="0"/>
              </a:rPr>
              <a:t>prozac</a:t>
            </a:r>
            <a:r>
              <a:rPr lang="en-US" sz="2000" dirty="0">
                <a:latin typeface="Arial Narrow" panose="020B0606020202030204" pitchFamily="34" charset="0"/>
              </a:rPr>
              <a:t>, </a:t>
            </a:r>
            <a:r>
              <a:rPr lang="en-US" sz="2000" dirty="0" err="1">
                <a:latin typeface="Arial Narrow" panose="020B0606020202030204" pitchFamily="34" charset="0"/>
              </a:rPr>
              <a:t>lexapro</a:t>
            </a:r>
            <a:r>
              <a:rPr lang="en-US" sz="2000" dirty="0">
                <a:latin typeface="Arial Narrow" panose="020B0606020202030204" pitchFamily="34" charset="0"/>
              </a:rPr>
              <a:t>, Wellbutrin)</a:t>
            </a:r>
          </a:p>
          <a:p>
            <a:r>
              <a:rPr lang="en-US" sz="2000" dirty="0">
                <a:latin typeface="Arial Narrow" panose="020B0606020202030204" pitchFamily="34" charset="0"/>
              </a:rPr>
              <a:t>Other mental health medications</a:t>
            </a:r>
          </a:p>
          <a:p>
            <a:r>
              <a:rPr lang="en-US" sz="2000" b="1" dirty="0">
                <a:latin typeface="Arial Narrow" panose="020B0606020202030204" pitchFamily="34" charset="0"/>
              </a:rPr>
              <a:t>Although you may not know what the overdose is from, it may be beneficial to administer naloxone. If opioids have been taken with a combination of other drugs the naloxone will negate the opioid effects and could save a life</a:t>
            </a:r>
            <a:endParaRPr lang="en-US" sz="2000" dirty="0">
              <a:latin typeface="Arial Narrow" panose="020B0606020202030204" pitchFamily="34" charset="0"/>
            </a:endParaRPr>
          </a:p>
        </p:txBody>
      </p:sp>
      <p:sp>
        <p:nvSpPr>
          <p:cNvPr id="6" name="Title 1"/>
          <p:cNvSpPr txBox="1">
            <a:spLocks/>
          </p:cNvSpPr>
          <p:nvPr/>
        </p:nvSpPr>
        <p:spPr>
          <a:xfrm>
            <a:off x="6096000" y="702156"/>
            <a:ext cx="3588327"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700" dirty="0">
                <a:latin typeface="Arial Narrow" panose="020B0606020202030204" pitchFamily="34" charset="0"/>
              </a:rPr>
              <a:t>Naloxone will have no effect when…</a:t>
            </a:r>
          </a:p>
        </p:txBody>
      </p:sp>
    </p:spTree>
    <p:extLst>
      <p:ext uri="{BB962C8B-B14F-4D97-AF65-F5344CB8AC3E}">
        <p14:creationId xmlns:p14="http://schemas.microsoft.com/office/powerpoint/2010/main" val="1313933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how-naloxone-works.png"/>
          <p:cNvPicPr>
            <a:picLocks noChangeAspect="1"/>
          </p:cNvPicPr>
          <p:nvPr/>
        </p:nvPicPr>
        <p:blipFill>
          <a:blip r:embed="rId3">
            <a:extLst>
              <a:ext uri="{28A0092B-C50C-407E-A947-70E740481C1C}">
                <a14:useLocalDpi xmlns:a14="http://schemas.microsoft.com/office/drawing/2010/main" val="0"/>
              </a:ext>
            </a:extLst>
          </a:blip>
          <a:srcRect l="-10655" r="-10655"/>
          <a:stretch>
            <a:fillRect/>
          </a:stretch>
        </p:blipFill>
        <p:spPr>
          <a:xfrm>
            <a:off x="1370949" y="699197"/>
            <a:ext cx="9458775" cy="5732775"/>
          </a:xfrm>
          <a:prstGeom prst="rect">
            <a:avLst/>
          </a:prstGeom>
        </p:spPr>
      </p:pic>
    </p:spTree>
    <p:extLst>
      <p:ext uri="{BB962C8B-B14F-4D97-AF65-F5344CB8AC3E}">
        <p14:creationId xmlns:p14="http://schemas.microsoft.com/office/powerpoint/2010/main" val="3055950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latin typeface="Arial Narrow" panose="020B0606020202030204" pitchFamily="34" charset="0"/>
              </a:rPr>
              <a:t>How will the victim react?</a:t>
            </a:r>
          </a:p>
        </p:txBody>
      </p:sp>
      <p:sp>
        <p:nvSpPr>
          <p:cNvPr id="3" name="Content Placeholder 2"/>
          <p:cNvSpPr>
            <a:spLocks noGrp="1"/>
          </p:cNvSpPr>
          <p:nvPr>
            <p:ph idx="1"/>
          </p:nvPr>
        </p:nvSpPr>
        <p:spPr>
          <a:xfrm>
            <a:off x="789011" y="2028686"/>
            <a:ext cx="10931934" cy="4569541"/>
          </a:xfrm>
        </p:spPr>
        <p:txBody>
          <a:bodyPr>
            <a:normAutofit fontScale="92500" lnSpcReduction="10000"/>
          </a:bodyPr>
          <a:lstStyle/>
          <a:p>
            <a:r>
              <a:rPr lang="en-US" sz="2400" dirty="0">
                <a:latin typeface="Arial Narrow" panose="020B0606020202030204" pitchFamily="34" charset="0"/>
              </a:rPr>
              <a:t>When naloxone is used, the person will likely develop symptoms like vomiting, sweating and shortness of breath</a:t>
            </a:r>
          </a:p>
          <a:p>
            <a:pPr lvl="1"/>
            <a:r>
              <a:rPr lang="en-US" sz="1800" dirty="0">
                <a:latin typeface="Arial Narrow" panose="020B0606020202030204" pitchFamily="34" charset="0"/>
              </a:rPr>
              <a:t>These are essentially symptoms of withdrawal from the opioid and not unexpected</a:t>
            </a:r>
          </a:p>
          <a:p>
            <a:r>
              <a:rPr lang="en-US" sz="2400" dirty="0">
                <a:latin typeface="Arial Narrow" panose="020B0606020202030204" pitchFamily="34" charset="0"/>
              </a:rPr>
              <a:t>A person can have different behaviors and emotions upon waking up from an opioid overdose</a:t>
            </a:r>
          </a:p>
          <a:p>
            <a:pPr lvl="1"/>
            <a:r>
              <a:rPr lang="en-US" sz="1800" dirty="0">
                <a:latin typeface="Arial Narrow" panose="020B0606020202030204" pitchFamily="34" charset="0"/>
              </a:rPr>
              <a:t>Confused</a:t>
            </a:r>
          </a:p>
          <a:p>
            <a:pPr lvl="1"/>
            <a:r>
              <a:rPr lang="en-US" sz="1800" dirty="0">
                <a:latin typeface="Arial Narrow" panose="020B0606020202030204" pitchFamily="34" charset="0"/>
              </a:rPr>
              <a:t>Agitated</a:t>
            </a:r>
          </a:p>
          <a:p>
            <a:pPr lvl="1"/>
            <a:r>
              <a:rPr lang="en-US" sz="1800" dirty="0">
                <a:latin typeface="Arial Narrow" panose="020B0606020202030204" pitchFamily="34" charset="0"/>
              </a:rPr>
              <a:t>Stay very sedated but breathing</a:t>
            </a:r>
          </a:p>
          <a:p>
            <a:pPr lvl="1"/>
            <a:r>
              <a:rPr lang="en-US" sz="1800" dirty="0">
                <a:latin typeface="Arial Narrow" panose="020B0606020202030204" pitchFamily="34" charset="0"/>
              </a:rPr>
              <a:t>Anger</a:t>
            </a:r>
          </a:p>
          <a:p>
            <a:pPr lvl="1"/>
            <a:r>
              <a:rPr lang="en-US" sz="1800" dirty="0">
                <a:latin typeface="Arial Narrow" panose="020B0606020202030204" pitchFamily="34" charset="0"/>
              </a:rPr>
              <a:t>Embarrassment</a:t>
            </a:r>
          </a:p>
          <a:p>
            <a:pPr lvl="1"/>
            <a:r>
              <a:rPr lang="en-US" sz="1800" dirty="0">
                <a:latin typeface="Arial Narrow" panose="020B0606020202030204" pitchFamily="34" charset="0"/>
              </a:rPr>
              <a:t>Frustration</a:t>
            </a:r>
          </a:p>
          <a:p>
            <a:pPr lvl="1"/>
            <a:r>
              <a:rPr lang="en-US" sz="1800" dirty="0">
                <a:latin typeface="Arial Narrow" panose="020B0606020202030204" pitchFamily="34" charset="0"/>
              </a:rPr>
              <a:t>Sadness</a:t>
            </a:r>
          </a:p>
          <a:p>
            <a:r>
              <a:rPr lang="en-US" sz="2400" dirty="0">
                <a:latin typeface="Arial Narrow" panose="020B0606020202030204" pitchFamily="34" charset="0"/>
              </a:rPr>
              <a:t>You cannot harm someone by administering naloxone. In many cases, </a:t>
            </a:r>
            <a:r>
              <a:rPr lang="en-US" sz="2400" b="1" dirty="0">
                <a:latin typeface="Arial Narrow" panose="020B0606020202030204" pitchFamily="34" charset="0"/>
              </a:rPr>
              <a:t>you can save their life</a:t>
            </a:r>
            <a:endParaRPr lang="en-US" sz="2400" dirty="0">
              <a:latin typeface="Arial Narrow" panose="020B0606020202030204" pitchFamily="34" charset="0"/>
            </a:endParaRPr>
          </a:p>
        </p:txBody>
      </p:sp>
    </p:spTree>
    <p:extLst>
      <p:ext uri="{BB962C8B-B14F-4D97-AF65-F5344CB8AC3E}">
        <p14:creationId xmlns:p14="http://schemas.microsoft.com/office/powerpoint/2010/main" val="3475790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latin typeface="Arial Narrow" panose="020B0606020202030204" pitchFamily="34" charset="0"/>
              </a:rPr>
              <a:t>What does an overdose look like?</a:t>
            </a:r>
          </a:p>
        </p:txBody>
      </p:sp>
      <p:sp>
        <p:nvSpPr>
          <p:cNvPr id="3" name="Content Placeholder 2"/>
          <p:cNvSpPr>
            <a:spLocks noGrp="1"/>
          </p:cNvSpPr>
          <p:nvPr>
            <p:ph idx="1"/>
          </p:nvPr>
        </p:nvSpPr>
        <p:spPr>
          <a:xfrm>
            <a:off x="581192" y="2057400"/>
            <a:ext cx="11029615" cy="3801399"/>
          </a:xfrm>
        </p:spPr>
        <p:txBody>
          <a:bodyPr>
            <a:normAutofit/>
          </a:bodyPr>
          <a:lstStyle/>
          <a:p>
            <a:pPr marL="0" indent="0">
              <a:buNone/>
            </a:pPr>
            <a:r>
              <a:rPr lang="en-US" sz="2400" b="1" dirty="0">
                <a:latin typeface="Arial Narrow" panose="020B0606020202030204" pitchFamily="34" charset="0"/>
              </a:rPr>
              <a:t>When you find someone who you think has overdosed, look for the signs:</a:t>
            </a:r>
          </a:p>
          <a:p>
            <a:pPr lvl="2"/>
            <a:r>
              <a:rPr lang="en-US" sz="2400" dirty="0">
                <a:latin typeface="Arial Narrow" panose="020B0606020202030204" pitchFamily="34" charset="0"/>
              </a:rPr>
              <a:t>Slow or shallow breathing</a:t>
            </a:r>
          </a:p>
          <a:p>
            <a:pPr lvl="2"/>
            <a:r>
              <a:rPr lang="en-US" sz="2400" dirty="0">
                <a:latin typeface="Arial Narrow" panose="020B0606020202030204" pitchFamily="34" charset="0"/>
              </a:rPr>
              <a:t>Gasping for air when sleeping</a:t>
            </a:r>
          </a:p>
          <a:p>
            <a:pPr lvl="2"/>
            <a:r>
              <a:rPr lang="en-US" sz="2400" dirty="0">
                <a:latin typeface="Arial Narrow" panose="020B0606020202030204" pitchFamily="34" charset="0"/>
              </a:rPr>
              <a:t>Pale or bluish skin</a:t>
            </a:r>
          </a:p>
          <a:p>
            <a:pPr lvl="2"/>
            <a:r>
              <a:rPr lang="en-US" sz="2400" dirty="0">
                <a:latin typeface="Arial Narrow" panose="020B0606020202030204" pitchFamily="34" charset="0"/>
              </a:rPr>
              <a:t>Slow heartbeat, low blood pressure</a:t>
            </a:r>
          </a:p>
          <a:p>
            <a:pPr lvl="2"/>
            <a:r>
              <a:rPr lang="en-US" sz="2400" dirty="0">
                <a:latin typeface="Arial Narrow" panose="020B0606020202030204" pitchFamily="34" charset="0"/>
              </a:rPr>
              <a:t>Won’t wake up or respond (sternal rub)</a:t>
            </a:r>
          </a:p>
          <a:p>
            <a:pPr lvl="2"/>
            <a:r>
              <a:rPr lang="en-US" sz="2400" dirty="0">
                <a:latin typeface="Arial Narrow" panose="020B0606020202030204" pitchFamily="34" charset="0"/>
              </a:rPr>
              <a:t>Small pupils</a:t>
            </a:r>
          </a:p>
          <a:p>
            <a:endParaRPr lang="en-US" dirty="0"/>
          </a:p>
        </p:txBody>
      </p:sp>
      <p:sp>
        <p:nvSpPr>
          <p:cNvPr id="5" name="Arrow: Striped Right 4"/>
          <p:cNvSpPr/>
          <p:nvPr/>
        </p:nvSpPr>
        <p:spPr>
          <a:xfrm>
            <a:off x="6080759" y="2881609"/>
            <a:ext cx="2125980" cy="208026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 Narrow" panose="020B0606020202030204" pitchFamily="34" charset="0"/>
            </a:endParaRPr>
          </a:p>
        </p:txBody>
      </p:sp>
      <p:sp>
        <p:nvSpPr>
          <p:cNvPr id="6" name="TextBox 5"/>
          <p:cNvSpPr txBox="1"/>
          <p:nvPr/>
        </p:nvSpPr>
        <p:spPr>
          <a:xfrm>
            <a:off x="8393777" y="3321575"/>
            <a:ext cx="3404068" cy="1200329"/>
          </a:xfrm>
          <a:prstGeom prst="rect">
            <a:avLst/>
          </a:prstGeom>
          <a:noFill/>
        </p:spPr>
        <p:txBody>
          <a:bodyPr wrap="square" rtlCol="0">
            <a:spAutoFit/>
          </a:bodyPr>
          <a:lstStyle/>
          <a:p>
            <a:pPr algn="ctr"/>
            <a:r>
              <a:rPr lang="en-US" sz="7200" b="1" dirty="0">
                <a:solidFill>
                  <a:srgbClr val="002060"/>
                </a:solidFill>
                <a:latin typeface="Arial Narrow" panose="020B0606020202030204" pitchFamily="34" charset="0"/>
              </a:rPr>
              <a:t>Call 911! </a:t>
            </a:r>
          </a:p>
        </p:txBody>
      </p:sp>
    </p:spTree>
    <p:extLst>
      <p:ext uri="{BB962C8B-B14F-4D97-AF65-F5344CB8AC3E}">
        <p14:creationId xmlns:p14="http://schemas.microsoft.com/office/powerpoint/2010/main" val="3686091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latin typeface="Arial Narrow" panose="020B0606020202030204" pitchFamily="34" charset="0"/>
              </a:rPr>
              <a:t>Types of administration</a:t>
            </a:r>
          </a:p>
        </p:txBody>
      </p:sp>
      <p:sp>
        <p:nvSpPr>
          <p:cNvPr id="3" name="Content Placeholder 2"/>
          <p:cNvSpPr>
            <a:spLocks noGrp="1"/>
          </p:cNvSpPr>
          <p:nvPr>
            <p:ph idx="1"/>
          </p:nvPr>
        </p:nvSpPr>
        <p:spPr>
          <a:xfrm>
            <a:off x="581193" y="1715956"/>
            <a:ext cx="11029615" cy="3678303"/>
          </a:xfrm>
        </p:spPr>
        <p:txBody>
          <a:bodyPr>
            <a:normAutofit/>
          </a:bodyPr>
          <a:lstStyle/>
          <a:p>
            <a:pPr marL="0" indent="0">
              <a:buNone/>
            </a:pPr>
            <a:r>
              <a:rPr lang="en-US" sz="2400" dirty="0">
                <a:latin typeface="Arial Narrow" panose="020B0606020202030204" pitchFamily="34" charset="0"/>
              </a:rPr>
              <a:t>Naloxone can be administered various ways:</a:t>
            </a:r>
          </a:p>
          <a:p>
            <a:pPr lvl="1"/>
            <a:r>
              <a:rPr lang="en-US" sz="2400" dirty="0">
                <a:latin typeface="Arial Narrow" panose="020B0606020202030204" pitchFamily="34" charset="0"/>
              </a:rPr>
              <a:t>IV when under the care of medical providers</a:t>
            </a:r>
          </a:p>
          <a:p>
            <a:pPr lvl="1"/>
            <a:r>
              <a:rPr lang="en-US" sz="2400" dirty="0">
                <a:latin typeface="Arial Narrow" panose="020B0606020202030204" pitchFamily="34" charset="0"/>
              </a:rPr>
              <a:t>Nasal spray</a:t>
            </a:r>
          </a:p>
          <a:p>
            <a:pPr lvl="1"/>
            <a:r>
              <a:rPr lang="en-US" sz="2400" dirty="0">
                <a:latin typeface="Arial Narrow" panose="020B0606020202030204" pitchFamily="34" charset="0"/>
              </a:rPr>
              <a:t>Auto-injector </a:t>
            </a:r>
          </a:p>
          <a:p>
            <a:pPr lvl="1"/>
            <a:r>
              <a:rPr lang="en-US" sz="2400" dirty="0">
                <a:latin typeface="Arial Narrow" panose="020B0606020202030204" pitchFamily="34" charset="0"/>
              </a:rPr>
              <a:t>Intramuscular</a:t>
            </a:r>
          </a:p>
        </p:txBody>
      </p:sp>
    </p:spTree>
    <p:extLst>
      <p:ext uri="{BB962C8B-B14F-4D97-AF65-F5344CB8AC3E}">
        <p14:creationId xmlns:p14="http://schemas.microsoft.com/office/powerpoint/2010/main" val="2808977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latin typeface="Arial Narrow" panose="020B0606020202030204" pitchFamily="34" charset="0"/>
              </a:rPr>
              <a:t>PRIOR TO NALOXONE Administration</a:t>
            </a:r>
          </a:p>
        </p:txBody>
      </p:sp>
      <p:sp>
        <p:nvSpPr>
          <p:cNvPr id="3" name="Content Placeholder 2"/>
          <p:cNvSpPr>
            <a:spLocks noGrp="1"/>
          </p:cNvSpPr>
          <p:nvPr>
            <p:ph idx="1"/>
          </p:nvPr>
        </p:nvSpPr>
        <p:spPr/>
        <p:txBody>
          <a:bodyPr>
            <a:normAutofit/>
          </a:bodyPr>
          <a:lstStyle/>
          <a:p>
            <a:pPr lvl="0"/>
            <a:r>
              <a:rPr lang="en-US" sz="2400" dirty="0">
                <a:latin typeface="Arial Narrow" panose="020B0606020202030204" pitchFamily="34" charset="0"/>
              </a:rPr>
              <a:t>Assess scene – make sure you are safe</a:t>
            </a:r>
          </a:p>
          <a:p>
            <a:pPr lvl="0"/>
            <a:r>
              <a:rPr lang="en-US" sz="2400" dirty="0">
                <a:latin typeface="Arial Narrow" panose="020B0606020202030204" pitchFamily="34" charset="0"/>
              </a:rPr>
              <a:t>Attempt to wake the person by yelling or shaking them</a:t>
            </a:r>
          </a:p>
          <a:p>
            <a:pPr lvl="0"/>
            <a:r>
              <a:rPr lang="en-US" sz="2400" dirty="0">
                <a:latin typeface="Arial Narrow" panose="020B0606020202030204" pitchFamily="34" charset="0"/>
              </a:rPr>
              <a:t>Call 911</a:t>
            </a:r>
          </a:p>
          <a:p>
            <a:pPr lvl="0"/>
            <a:r>
              <a:rPr lang="en-US" sz="2400" dirty="0">
                <a:latin typeface="Arial Narrow" panose="020B0606020202030204" pitchFamily="34" charset="0"/>
              </a:rPr>
              <a:t>Put on </a:t>
            </a:r>
            <a:r>
              <a:rPr lang="en-US" sz="2400" b="1" dirty="0">
                <a:latin typeface="Arial Narrow" panose="020B0606020202030204" pitchFamily="34" charset="0"/>
              </a:rPr>
              <a:t>gloves </a:t>
            </a:r>
          </a:p>
          <a:p>
            <a:pPr lvl="0"/>
            <a:r>
              <a:rPr lang="en-US" sz="2400" dirty="0">
                <a:latin typeface="Arial Narrow" panose="020B0606020202030204" pitchFamily="34" charset="0"/>
              </a:rPr>
              <a:t>Provide 2 rescue breaths using </a:t>
            </a:r>
            <a:r>
              <a:rPr lang="en-US" sz="2400" b="1" dirty="0">
                <a:latin typeface="Arial Narrow" panose="020B0606020202030204" pitchFamily="34" charset="0"/>
              </a:rPr>
              <a:t>mask or rescue breathing aid</a:t>
            </a:r>
            <a:r>
              <a:rPr lang="en-US" sz="2400" dirty="0">
                <a:latin typeface="Arial Narrow" panose="020B0606020202030204" pitchFamily="34" charset="0"/>
              </a:rPr>
              <a:t> – you don’t know how long they have been laying there</a:t>
            </a:r>
          </a:p>
          <a:p>
            <a:endParaRPr lang="en-US" dirty="0"/>
          </a:p>
        </p:txBody>
      </p:sp>
    </p:spTree>
    <p:extLst>
      <p:ext uri="{BB962C8B-B14F-4D97-AF65-F5344CB8AC3E}">
        <p14:creationId xmlns:p14="http://schemas.microsoft.com/office/powerpoint/2010/main" val="612971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latin typeface="Arial Narrow" panose="020B0606020202030204" pitchFamily="34" charset="0"/>
              </a:rPr>
              <a:t>Rescue breaths</a:t>
            </a:r>
          </a:p>
        </p:txBody>
      </p:sp>
      <p:sp>
        <p:nvSpPr>
          <p:cNvPr id="3" name="Content Placeholder 2"/>
          <p:cNvSpPr>
            <a:spLocks noGrp="1"/>
          </p:cNvSpPr>
          <p:nvPr>
            <p:ph idx="1"/>
          </p:nvPr>
        </p:nvSpPr>
        <p:spPr/>
        <p:txBody>
          <a:bodyPr/>
          <a:lstStyle/>
          <a:p>
            <a:r>
              <a:rPr lang="en-US" sz="2400" dirty="0">
                <a:latin typeface="Arial Narrow" panose="020B0606020202030204" pitchFamily="34" charset="0"/>
              </a:rPr>
              <a:t>One hand on chin, tilt head back, pinch nose closed</a:t>
            </a:r>
          </a:p>
          <a:p>
            <a:r>
              <a:rPr lang="en-US" sz="2400" dirty="0">
                <a:latin typeface="Arial Narrow" panose="020B0606020202030204" pitchFamily="34" charset="0"/>
              </a:rPr>
              <a:t>Make seal over mouth, breathe into mouth</a:t>
            </a:r>
          </a:p>
          <a:p>
            <a:r>
              <a:rPr lang="en-US" sz="2400" dirty="0">
                <a:latin typeface="Arial Narrow" panose="020B0606020202030204" pitchFamily="34" charset="0"/>
              </a:rPr>
              <a:t>1 breath every 5 seconds</a:t>
            </a:r>
          </a:p>
          <a:p>
            <a:r>
              <a:rPr lang="en-US" sz="2400" dirty="0">
                <a:latin typeface="Arial Narrow" panose="020B0606020202030204" pitchFamily="34" charset="0"/>
              </a:rPr>
              <a:t>Chest should rise, not stomach (if stomach rises, readjust)</a:t>
            </a:r>
          </a:p>
          <a:p>
            <a:endParaRPr lang="en-US" dirty="0"/>
          </a:p>
        </p:txBody>
      </p:sp>
      <p:pic>
        <p:nvPicPr>
          <p:cNvPr id="6" name="Content Placeholder 5" descr="cpr-mouth-to-mouth.jpg"/>
          <p:cNvPicPr>
            <a:picLocks noChangeAspect="1"/>
          </p:cNvPicPr>
          <p:nvPr/>
        </p:nvPicPr>
        <p:blipFill rotWithShape="1">
          <a:blip r:embed="rId2">
            <a:extLst>
              <a:ext uri="{28A0092B-C50C-407E-A947-70E740481C1C}">
                <a14:useLocalDpi xmlns:a14="http://schemas.microsoft.com/office/drawing/2010/main" val="0"/>
              </a:ext>
            </a:extLst>
          </a:blip>
          <a:srcRect t="-10794" b="6489"/>
          <a:stretch/>
        </p:blipFill>
        <p:spPr>
          <a:xfrm>
            <a:off x="7528583" y="1993747"/>
            <a:ext cx="4172773" cy="3492652"/>
          </a:xfrm>
          <a:prstGeom prst="rect">
            <a:avLst/>
          </a:prstGeom>
        </p:spPr>
      </p:pic>
    </p:spTree>
    <p:extLst>
      <p:ext uri="{BB962C8B-B14F-4D97-AF65-F5344CB8AC3E}">
        <p14:creationId xmlns:p14="http://schemas.microsoft.com/office/powerpoint/2010/main" val="2501064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37854" y="603078"/>
            <a:ext cx="9029701" cy="6178775"/>
          </a:xfrm>
          <a:prstGeom prst="rect">
            <a:avLst/>
          </a:prstGeom>
        </p:spPr>
      </p:pic>
    </p:spTree>
    <p:extLst>
      <p:ext uri="{BB962C8B-B14F-4D97-AF65-F5344CB8AC3E}">
        <p14:creationId xmlns:p14="http://schemas.microsoft.com/office/powerpoint/2010/main" val="2892373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latin typeface="Arial Narrow" panose="020B0606020202030204" pitchFamily="34" charset="0"/>
              </a:rPr>
              <a:t>IM (intra-muscular) ADMINISTRATION</a:t>
            </a:r>
          </a:p>
        </p:txBody>
      </p:sp>
    </p:spTree>
    <p:extLst>
      <p:ext uri="{BB962C8B-B14F-4D97-AF65-F5344CB8AC3E}">
        <p14:creationId xmlns:p14="http://schemas.microsoft.com/office/powerpoint/2010/main" val="4020677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latin typeface="Arial Narrow" panose="020B0606020202030204" pitchFamily="34" charset="0"/>
              </a:rPr>
              <a:t>Prepare the naloxone</a:t>
            </a:r>
          </a:p>
        </p:txBody>
      </p:sp>
      <p:sp>
        <p:nvSpPr>
          <p:cNvPr id="3" name="Content Placeholder 2"/>
          <p:cNvSpPr>
            <a:spLocks noGrp="1"/>
          </p:cNvSpPr>
          <p:nvPr>
            <p:ph idx="1"/>
          </p:nvPr>
        </p:nvSpPr>
        <p:spPr>
          <a:xfrm>
            <a:off x="581192" y="2180496"/>
            <a:ext cx="11285226" cy="3678303"/>
          </a:xfrm>
        </p:spPr>
        <p:txBody>
          <a:bodyPr>
            <a:normAutofit/>
          </a:bodyPr>
          <a:lstStyle/>
          <a:p>
            <a:r>
              <a:rPr lang="en-US" sz="2600" dirty="0">
                <a:latin typeface="Arial Narrow" panose="020B0606020202030204" pitchFamily="34" charset="0"/>
              </a:rPr>
              <a:t>Attach a needle to the syringe (if not packaged together)</a:t>
            </a:r>
          </a:p>
          <a:p>
            <a:r>
              <a:rPr lang="en-US" sz="2600" dirty="0">
                <a:latin typeface="Arial Narrow" panose="020B0606020202030204" pitchFamily="34" charset="0"/>
              </a:rPr>
              <a:t>Insert the needle into the vial through the rubber center</a:t>
            </a:r>
          </a:p>
          <a:p>
            <a:r>
              <a:rPr lang="en-US" sz="2600" dirty="0">
                <a:latin typeface="Arial Narrow" panose="020B0606020202030204" pitchFamily="34" charset="0"/>
              </a:rPr>
              <a:t>The vial should be upside down and </a:t>
            </a:r>
            <a:r>
              <a:rPr lang="en-US" sz="2600" b="1" u="sng" dirty="0">
                <a:latin typeface="Arial Narrow" panose="020B0606020202030204" pitchFamily="34" charset="0"/>
              </a:rPr>
              <a:t>the needle below the liquid line of the medication</a:t>
            </a:r>
            <a:endParaRPr lang="en-US" sz="2600" dirty="0">
              <a:latin typeface="Arial Narrow" panose="020B0606020202030204" pitchFamily="34" charset="0"/>
            </a:endParaRPr>
          </a:p>
          <a:p>
            <a:r>
              <a:rPr lang="en-US" sz="2600" dirty="0">
                <a:latin typeface="Arial Narrow" panose="020B0606020202030204" pitchFamily="34" charset="0"/>
              </a:rPr>
              <a:t>Pull the plunger of the syringe back while keeping the tip of the needle in the liquid inside the vial</a:t>
            </a:r>
          </a:p>
        </p:txBody>
      </p:sp>
    </p:spTree>
    <p:extLst>
      <p:ext uri="{BB962C8B-B14F-4D97-AF65-F5344CB8AC3E}">
        <p14:creationId xmlns:p14="http://schemas.microsoft.com/office/powerpoint/2010/main" val="2370354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Narrow" panose="020B0606020202030204" pitchFamily="34" charset="0"/>
              </a:rPr>
              <a:t>Educational objectives</a:t>
            </a:r>
          </a:p>
        </p:txBody>
      </p:sp>
      <p:sp>
        <p:nvSpPr>
          <p:cNvPr id="3" name="Content Placeholder 2"/>
          <p:cNvSpPr>
            <a:spLocks noGrp="1"/>
          </p:cNvSpPr>
          <p:nvPr>
            <p:ph idx="1"/>
          </p:nvPr>
        </p:nvSpPr>
        <p:spPr/>
        <p:txBody>
          <a:bodyPr>
            <a:normAutofit/>
          </a:bodyPr>
          <a:lstStyle/>
          <a:p>
            <a:pPr marL="0" indent="0">
              <a:buNone/>
            </a:pPr>
            <a:r>
              <a:rPr lang="en-US" sz="2800" dirty="0">
                <a:latin typeface="Arial Narrow" panose="020B0606020202030204" pitchFamily="34" charset="0"/>
              </a:rPr>
              <a:t>At the conclusion of this presentation, participants will be better able to:</a:t>
            </a:r>
          </a:p>
          <a:p>
            <a:pPr lvl="1"/>
            <a:r>
              <a:rPr lang="en-US" sz="2800" dirty="0">
                <a:latin typeface="Arial Narrow" panose="020B0606020202030204" pitchFamily="34" charset="0"/>
              </a:rPr>
              <a:t>Explain the problem of opioid addiction </a:t>
            </a:r>
          </a:p>
          <a:p>
            <a:pPr lvl="1"/>
            <a:r>
              <a:rPr lang="en-US" sz="2800" dirty="0">
                <a:latin typeface="Arial Narrow" panose="020B0606020202030204" pitchFamily="34" charset="0"/>
              </a:rPr>
              <a:t>Explain how naloxone (</a:t>
            </a:r>
            <a:r>
              <a:rPr lang="en-US" sz="2800" dirty="0" err="1">
                <a:latin typeface="Arial Narrow" panose="020B0606020202030204" pitchFamily="34" charset="0"/>
              </a:rPr>
              <a:t>Narcan</a:t>
            </a:r>
            <a:r>
              <a:rPr lang="en-US" sz="2800" dirty="0">
                <a:latin typeface="Arial Narrow" panose="020B0606020202030204" pitchFamily="34" charset="0"/>
              </a:rPr>
              <a:t>) works when administered to a person who has overdosed</a:t>
            </a:r>
          </a:p>
          <a:p>
            <a:pPr lvl="1"/>
            <a:r>
              <a:rPr lang="en-US" sz="2800" dirty="0">
                <a:latin typeface="Arial Narrow" panose="020B0606020202030204" pitchFamily="34" charset="0"/>
              </a:rPr>
              <a:t>Recognize the signs of an opioid overdose</a:t>
            </a:r>
          </a:p>
          <a:p>
            <a:pPr lvl="1"/>
            <a:r>
              <a:rPr lang="en-US" sz="2600" dirty="0">
                <a:latin typeface="Arial Narrow" panose="020B0606020202030204" pitchFamily="34" charset="0"/>
              </a:rPr>
              <a:t>Properly administer naloxone (</a:t>
            </a:r>
            <a:r>
              <a:rPr lang="en-US" sz="2600" dirty="0" err="1">
                <a:latin typeface="Arial Narrow" panose="020B0606020202030204" pitchFamily="34" charset="0"/>
              </a:rPr>
              <a:t>Narcan</a:t>
            </a:r>
            <a:r>
              <a:rPr lang="en-US" sz="2600" dirty="0">
                <a:latin typeface="Arial Narrow" panose="020B0606020202030204" pitchFamily="34" charset="0"/>
              </a:rPr>
              <a:t>) in the event of an overdose</a:t>
            </a:r>
          </a:p>
        </p:txBody>
      </p:sp>
    </p:spTree>
    <p:extLst>
      <p:ext uri="{BB962C8B-B14F-4D97-AF65-F5344CB8AC3E}">
        <p14:creationId xmlns:p14="http://schemas.microsoft.com/office/powerpoint/2010/main" val="3254197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336690" y="2612513"/>
            <a:ext cx="4635848" cy="2499814"/>
          </a:xfrm>
          <a:prstGeom prst="rect">
            <a:avLst/>
          </a:prstGeom>
        </p:spPr>
      </p:pic>
      <p:sp>
        <p:nvSpPr>
          <p:cNvPr id="2" name="Title 1"/>
          <p:cNvSpPr>
            <a:spLocks noGrp="1"/>
          </p:cNvSpPr>
          <p:nvPr>
            <p:ph type="title"/>
          </p:nvPr>
        </p:nvSpPr>
        <p:spPr/>
        <p:txBody>
          <a:bodyPr>
            <a:normAutofit/>
          </a:bodyPr>
          <a:lstStyle/>
          <a:p>
            <a:r>
              <a:rPr lang="en-US" sz="3500" dirty="0">
                <a:latin typeface="Arial Narrow" panose="020B0606020202030204" pitchFamily="34" charset="0"/>
              </a:rPr>
              <a:t>Administer naloxone</a:t>
            </a:r>
          </a:p>
        </p:txBody>
      </p:sp>
      <p:sp>
        <p:nvSpPr>
          <p:cNvPr id="3" name="Content Placeholder 2"/>
          <p:cNvSpPr>
            <a:spLocks noGrp="1"/>
          </p:cNvSpPr>
          <p:nvPr>
            <p:ph idx="1"/>
          </p:nvPr>
        </p:nvSpPr>
        <p:spPr>
          <a:xfrm>
            <a:off x="290946" y="2303010"/>
            <a:ext cx="6952226" cy="4524315"/>
          </a:xfrm>
        </p:spPr>
        <p:txBody>
          <a:bodyPr wrap="square">
            <a:spAutoFit/>
          </a:bodyPr>
          <a:lstStyle/>
          <a:p>
            <a:pPr marL="550926" lvl="0" indent="-514350">
              <a:buFont typeface="+mj-lt"/>
              <a:buAutoNum type="arabicPeriod"/>
            </a:pPr>
            <a:r>
              <a:rPr lang="en-US" sz="2400" dirty="0">
                <a:latin typeface="Arial Narrow" panose="020B0606020202030204" pitchFamily="34" charset="0"/>
              </a:rPr>
              <a:t>Expose the skin of the upper arm or thigh (</a:t>
            </a:r>
            <a:r>
              <a:rPr lang="en-US" sz="2000" dirty="0">
                <a:latin typeface="Arial Narrow" panose="020B0606020202030204" pitchFamily="34" charset="0"/>
              </a:rPr>
              <a:t>If you cannot expose the skin, it is acceptable to push the needle through a layer of clothing)</a:t>
            </a:r>
          </a:p>
          <a:p>
            <a:pPr marL="550926" lvl="0" indent="-514350">
              <a:buFont typeface="+mj-lt"/>
              <a:buAutoNum type="arabicPeriod"/>
            </a:pPr>
            <a:r>
              <a:rPr lang="en-US" sz="2400" dirty="0">
                <a:latin typeface="Arial Narrow" panose="020B0606020202030204" pitchFamily="34" charset="0"/>
              </a:rPr>
              <a:t>Push the needle straight into the skin and inject the medication</a:t>
            </a:r>
          </a:p>
          <a:p>
            <a:pPr marL="550926" lvl="0" indent="-514350">
              <a:buFont typeface="+mj-lt"/>
              <a:buAutoNum type="arabicPeriod"/>
            </a:pPr>
            <a:r>
              <a:rPr lang="en-US" sz="2400" dirty="0">
                <a:latin typeface="Arial Narrow" panose="020B0606020202030204" pitchFamily="34" charset="0"/>
              </a:rPr>
              <a:t>Remove the needle and place in a safe container or give to the EMS</a:t>
            </a:r>
          </a:p>
          <a:p>
            <a:pPr marL="550926" lvl="0" indent="-514350">
              <a:buFont typeface="+mj-lt"/>
              <a:buAutoNum type="arabicPeriod"/>
            </a:pPr>
            <a:r>
              <a:rPr lang="en-US" sz="2400" dirty="0">
                <a:latin typeface="Arial Narrow" panose="020B0606020202030204" pitchFamily="34" charset="0"/>
              </a:rPr>
              <a:t>Check the person’s breathing and provide rescue breath every 5 seconds while waiting for the effects of the naloxone </a:t>
            </a:r>
          </a:p>
          <a:p>
            <a:endParaRPr lang="en-US" dirty="0"/>
          </a:p>
        </p:txBody>
      </p:sp>
    </p:spTree>
    <p:extLst>
      <p:ext uri="{BB962C8B-B14F-4D97-AF65-F5344CB8AC3E}">
        <p14:creationId xmlns:p14="http://schemas.microsoft.com/office/powerpoint/2010/main" val="2454897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latin typeface="Arial Narrow" panose="020B0606020202030204" pitchFamily="34" charset="0"/>
              </a:rPr>
              <a:t>Administer naloxone</a:t>
            </a:r>
          </a:p>
        </p:txBody>
      </p:sp>
      <p:sp>
        <p:nvSpPr>
          <p:cNvPr id="3" name="Content Placeholder 2"/>
          <p:cNvSpPr>
            <a:spLocks noGrp="1"/>
          </p:cNvSpPr>
          <p:nvPr>
            <p:ph idx="1"/>
          </p:nvPr>
        </p:nvSpPr>
        <p:spPr/>
        <p:txBody>
          <a:bodyPr/>
          <a:lstStyle/>
          <a:p>
            <a:r>
              <a:rPr lang="en-US" sz="2400" dirty="0">
                <a:latin typeface="Arial Narrow" panose="020B0606020202030204" pitchFamily="34" charset="0"/>
              </a:rPr>
              <a:t>If there is no improvement in the patient condition after 2 minutes, administer a second dose of naloxone following steps 1-4</a:t>
            </a:r>
          </a:p>
          <a:p>
            <a:r>
              <a:rPr lang="en-US" sz="2400" dirty="0">
                <a:latin typeface="Arial Narrow" panose="020B0606020202030204" pitchFamily="34" charset="0"/>
              </a:rPr>
              <a:t>Provide rescue breaths throughout the repeated administration of naloxone – every 5 seconds</a:t>
            </a:r>
          </a:p>
          <a:p>
            <a:pPr lvl="0"/>
            <a:r>
              <a:rPr lang="en-US" sz="2400" dirty="0">
                <a:latin typeface="Arial Narrow" panose="020B0606020202030204" pitchFamily="34" charset="0"/>
              </a:rPr>
              <a:t>If the patient wakes up, do not interfere with their actions</a:t>
            </a:r>
          </a:p>
          <a:p>
            <a:pPr lvl="0"/>
            <a:r>
              <a:rPr lang="en-US" sz="2400" dirty="0">
                <a:latin typeface="Arial Narrow" panose="020B0606020202030204" pitchFamily="34" charset="0"/>
              </a:rPr>
              <a:t>Stay with the patient until help arrives</a:t>
            </a:r>
          </a:p>
          <a:p>
            <a:endParaRPr lang="en-US" sz="2400" dirty="0"/>
          </a:p>
          <a:p>
            <a:endParaRPr lang="en-US" dirty="0"/>
          </a:p>
        </p:txBody>
      </p:sp>
    </p:spTree>
    <p:extLst>
      <p:ext uri="{BB962C8B-B14F-4D97-AF65-F5344CB8AC3E}">
        <p14:creationId xmlns:p14="http://schemas.microsoft.com/office/powerpoint/2010/main" val="1989049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Narrow" panose="020B0606020202030204" pitchFamily="34" charset="0"/>
              </a:rPr>
              <a:t>Evzio</a:t>
            </a:r>
            <a:r>
              <a:rPr lang="en-US" dirty="0">
                <a:latin typeface="Arial Narrow" panose="020B0606020202030204" pitchFamily="34" charset="0"/>
              </a:rPr>
              <a:t> auto-injector</a:t>
            </a:r>
          </a:p>
        </p:txBody>
      </p:sp>
      <p:sp>
        <p:nvSpPr>
          <p:cNvPr id="3" name="Text Placeholder 2"/>
          <p:cNvSpPr>
            <a:spLocks noGrp="1"/>
          </p:cNvSpPr>
          <p:nvPr>
            <p:ph type="body" idx="1"/>
          </p:nvPr>
        </p:nvSpPr>
        <p:spPr/>
        <p:txBody>
          <a:bodyPr>
            <a:normAutofit/>
          </a:bodyPr>
          <a:lstStyle/>
          <a:p>
            <a:r>
              <a:rPr lang="en-US" sz="2400" dirty="0">
                <a:latin typeface="Arial Narrow" panose="020B0606020202030204" pitchFamily="34" charset="0"/>
              </a:rPr>
              <a:t>Naloxone administration</a:t>
            </a:r>
          </a:p>
        </p:txBody>
      </p:sp>
    </p:spTree>
    <p:extLst>
      <p:ext uri="{BB962C8B-B14F-4D97-AF65-F5344CB8AC3E}">
        <p14:creationId xmlns:p14="http://schemas.microsoft.com/office/powerpoint/2010/main" val="3242936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err="1">
                <a:latin typeface="Arial Narrow" panose="020B0606020202030204" pitchFamily="34" charset="0"/>
              </a:rPr>
              <a:t>Evzio</a:t>
            </a:r>
            <a:endParaRPr lang="en-US" sz="3500" dirty="0">
              <a:latin typeface="Arial Narrow" panose="020B0606020202030204" pitchFamily="34" charset="0"/>
            </a:endParaRPr>
          </a:p>
        </p:txBody>
      </p:sp>
      <p:sp>
        <p:nvSpPr>
          <p:cNvPr id="3" name="Content Placeholder 2"/>
          <p:cNvSpPr>
            <a:spLocks noGrp="1"/>
          </p:cNvSpPr>
          <p:nvPr>
            <p:ph idx="1"/>
          </p:nvPr>
        </p:nvSpPr>
        <p:spPr/>
        <p:txBody>
          <a:bodyPr/>
          <a:lstStyle/>
          <a:p>
            <a:r>
              <a:rPr lang="en-US" sz="2400" dirty="0">
                <a:latin typeface="Arial Narrow" panose="020B0606020202030204" pitchFamily="34" charset="0"/>
              </a:rPr>
              <a:t>Similar to an EPI-Pen or AED</a:t>
            </a:r>
          </a:p>
          <a:p>
            <a:r>
              <a:rPr lang="en-US" sz="2400" dirty="0">
                <a:latin typeface="Arial Narrow" panose="020B0606020202030204" pitchFamily="34" charset="0"/>
              </a:rPr>
              <a:t>Available by prescription</a:t>
            </a:r>
          </a:p>
          <a:p>
            <a:r>
              <a:rPr lang="en-US" sz="2400" dirty="0">
                <a:latin typeface="Arial Narrow" panose="020B0606020202030204" pitchFamily="34" charset="0"/>
              </a:rPr>
              <a:t>Cost is high, around $3,500-$4,800 </a:t>
            </a:r>
          </a:p>
          <a:p>
            <a:pPr marL="0" indent="0">
              <a:buNone/>
            </a:pPr>
            <a:endParaRPr lang="en-US" dirty="0"/>
          </a:p>
        </p:txBody>
      </p:sp>
      <p:pic>
        <p:nvPicPr>
          <p:cNvPr id="5" name="Content Placeholder 3" descr="Evzio.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98402" y="1965598"/>
            <a:ext cx="2684088" cy="4351338"/>
          </a:xfrm>
          <a:prstGeom prst="rect">
            <a:avLst/>
          </a:prstGeom>
        </p:spPr>
      </p:pic>
    </p:spTree>
    <p:extLst>
      <p:ext uri="{BB962C8B-B14F-4D97-AF65-F5344CB8AC3E}">
        <p14:creationId xmlns:p14="http://schemas.microsoft.com/office/powerpoint/2010/main" val="10794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Narrow" panose="020B0606020202030204" pitchFamily="34" charset="0"/>
              </a:rPr>
              <a:t>Intranasally</a:t>
            </a:r>
            <a:r>
              <a:rPr lang="en-US" dirty="0">
                <a:latin typeface="Arial Narrow" panose="020B0606020202030204" pitchFamily="34" charset="0"/>
              </a:rPr>
              <a:t> – atomizer</a:t>
            </a:r>
          </a:p>
        </p:txBody>
      </p:sp>
      <p:sp>
        <p:nvSpPr>
          <p:cNvPr id="3" name="Text Placeholder 2"/>
          <p:cNvSpPr>
            <a:spLocks noGrp="1"/>
          </p:cNvSpPr>
          <p:nvPr>
            <p:ph type="body" idx="1"/>
          </p:nvPr>
        </p:nvSpPr>
        <p:spPr/>
        <p:txBody>
          <a:bodyPr>
            <a:normAutofit/>
          </a:bodyPr>
          <a:lstStyle/>
          <a:p>
            <a:r>
              <a:rPr lang="en-US" sz="2400" dirty="0">
                <a:latin typeface="Arial Narrow" panose="020B0606020202030204" pitchFamily="34" charset="0"/>
              </a:rPr>
              <a:t>Naloxone administration</a:t>
            </a:r>
          </a:p>
        </p:txBody>
      </p:sp>
    </p:spTree>
    <p:extLst>
      <p:ext uri="{BB962C8B-B14F-4D97-AF65-F5344CB8AC3E}">
        <p14:creationId xmlns:p14="http://schemas.microsoft.com/office/powerpoint/2010/main" val="2356467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latin typeface="Arial Narrow" panose="020B0606020202030204" pitchFamily="34" charset="0"/>
              </a:rPr>
              <a:t>Nasal administration – Atomizer </a:t>
            </a:r>
          </a:p>
        </p:txBody>
      </p:sp>
      <p:sp>
        <p:nvSpPr>
          <p:cNvPr id="3" name="Content Placeholder 2"/>
          <p:cNvSpPr>
            <a:spLocks noGrp="1"/>
          </p:cNvSpPr>
          <p:nvPr>
            <p:ph idx="1"/>
          </p:nvPr>
        </p:nvSpPr>
        <p:spPr>
          <a:xfrm>
            <a:off x="531319" y="2161309"/>
            <a:ext cx="6640154" cy="3758592"/>
          </a:xfrm>
        </p:spPr>
        <p:txBody>
          <a:bodyPr>
            <a:normAutofit lnSpcReduction="10000"/>
          </a:bodyPr>
          <a:lstStyle/>
          <a:p>
            <a:r>
              <a:rPr lang="en-US" sz="2400" dirty="0">
                <a:latin typeface="Arial Narrow" panose="020B0606020202030204" pitchFamily="34" charset="0"/>
              </a:rPr>
              <a:t>Attach the medication vial to the syringe</a:t>
            </a:r>
          </a:p>
          <a:p>
            <a:r>
              <a:rPr lang="en-US" sz="2400" dirty="0">
                <a:latin typeface="Arial Narrow" panose="020B0606020202030204" pitchFamily="34" charset="0"/>
              </a:rPr>
              <a:t>Attach the atomizer to the syringe </a:t>
            </a:r>
          </a:p>
          <a:p>
            <a:r>
              <a:rPr lang="en-US" sz="2400" dirty="0">
                <a:latin typeface="Arial Narrow" panose="020B0606020202030204" pitchFamily="34" charset="0"/>
              </a:rPr>
              <a:t>Place the atomizer snuggly against the nostril opening</a:t>
            </a:r>
          </a:p>
          <a:p>
            <a:r>
              <a:rPr lang="en-US" sz="2400" dirty="0">
                <a:latin typeface="Arial Narrow" panose="020B0606020202030204" pitchFamily="34" charset="0"/>
              </a:rPr>
              <a:t>Briskly push the medication vial into the syringe, dispensing ½ of the medication into one nostril and the other half into the other nostril, dispensing 1mL into each nostril</a:t>
            </a:r>
          </a:p>
          <a:p>
            <a:r>
              <a:rPr lang="en-US" sz="2400" dirty="0">
                <a:latin typeface="Arial Narrow" panose="020B0606020202030204" pitchFamily="34" charset="0"/>
              </a:rPr>
              <a:t>Repeat with another dose after 2 minutes if there is little or no response</a:t>
            </a:r>
          </a:p>
          <a:p>
            <a:endParaRPr lang="en-US" dirty="0"/>
          </a:p>
        </p:txBody>
      </p:sp>
      <p:pic>
        <p:nvPicPr>
          <p:cNvPr id="4" name="Picture 3"/>
          <p:cNvPicPr>
            <a:picLocks noChangeAspect="1"/>
          </p:cNvPicPr>
          <p:nvPr/>
        </p:nvPicPr>
        <p:blipFill>
          <a:blip r:embed="rId2"/>
          <a:stretch>
            <a:fillRect/>
          </a:stretch>
        </p:blipFill>
        <p:spPr>
          <a:xfrm>
            <a:off x="7300325" y="2866612"/>
            <a:ext cx="4310483" cy="2347986"/>
          </a:xfrm>
          <a:prstGeom prst="rect">
            <a:avLst/>
          </a:prstGeom>
        </p:spPr>
      </p:pic>
    </p:spTree>
    <p:extLst>
      <p:ext uri="{BB962C8B-B14F-4D97-AF65-F5344CB8AC3E}">
        <p14:creationId xmlns:p14="http://schemas.microsoft.com/office/powerpoint/2010/main" val="4127729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Narrow" panose="020B0606020202030204" pitchFamily="34" charset="0"/>
              </a:rPr>
              <a:t>Narcan</a:t>
            </a:r>
            <a:r>
              <a:rPr lang="en-US" dirty="0">
                <a:latin typeface="Arial Narrow" panose="020B0606020202030204" pitchFamily="34" charset="0"/>
              </a:rPr>
              <a:t>® Nasal Product</a:t>
            </a:r>
          </a:p>
        </p:txBody>
      </p:sp>
      <p:sp>
        <p:nvSpPr>
          <p:cNvPr id="3" name="Text Placeholder 2"/>
          <p:cNvSpPr>
            <a:spLocks noGrp="1"/>
          </p:cNvSpPr>
          <p:nvPr>
            <p:ph type="body" idx="1"/>
          </p:nvPr>
        </p:nvSpPr>
        <p:spPr/>
        <p:txBody>
          <a:bodyPr>
            <a:normAutofit/>
          </a:bodyPr>
          <a:lstStyle/>
          <a:p>
            <a:r>
              <a:rPr lang="en-US" sz="2400" dirty="0" err="1">
                <a:latin typeface="Arial Narrow" panose="020B0606020202030204" pitchFamily="34" charset="0"/>
              </a:rPr>
              <a:t>Narcan</a:t>
            </a:r>
            <a:r>
              <a:rPr lang="en-US" sz="2400" dirty="0">
                <a:latin typeface="Arial Narrow" panose="020B0606020202030204" pitchFamily="34" charset="0"/>
              </a:rPr>
              <a:t>® Administration</a:t>
            </a:r>
          </a:p>
        </p:txBody>
      </p:sp>
    </p:spTree>
    <p:extLst>
      <p:ext uri="{BB962C8B-B14F-4D97-AF65-F5344CB8AC3E}">
        <p14:creationId xmlns:p14="http://schemas.microsoft.com/office/powerpoint/2010/main" val="1193291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latin typeface="Arial Narrow" panose="020B0606020202030204" pitchFamily="34" charset="0"/>
              </a:rPr>
              <a:t>Administer </a:t>
            </a:r>
            <a:r>
              <a:rPr lang="en-US" sz="3500" dirty="0" err="1">
                <a:latin typeface="Arial Narrow" panose="020B0606020202030204" pitchFamily="34" charset="0"/>
              </a:rPr>
              <a:t>narcan</a:t>
            </a:r>
            <a:r>
              <a:rPr lang="en-US" sz="3500" dirty="0">
                <a:latin typeface="Arial Narrow" panose="020B0606020202030204" pitchFamily="34" charset="0"/>
              </a:rPr>
              <a:t>®</a:t>
            </a:r>
          </a:p>
        </p:txBody>
      </p:sp>
      <p:sp>
        <p:nvSpPr>
          <p:cNvPr id="3" name="Content Placeholder 2"/>
          <p:cNvSpPr>
            <a:spLocks noGrp="1"/>
          </p:cNvSpPr>
          <p:nvPr>
            <p:ph sz="half" idx="1"/>
          </p:nvPr>
        </p:nvSpPr>
        <p:spPr>
          <a:xfrm>
            <a:off x="434214" y="1974273"/>
            <a:ext cx="5252917" cy="4673317"/>
          </a:xfrm>
        </p:spPr>
        <p:txBody>
          <a:bodyPr>
            <a:normAutofit fontScale="92500" lnSpcReduction="20000"/>
          </a:bodyPr>
          <a:lstStyle/>
          <a:p>
            <a:r>
              <a:rPr lang="en-US" sz="2100" dirty="0">
                <a:latin typeface="Arial Narrow" panose="020B0606020202030204" pitchFamily="34" charset="0"/>
              </a:rPr>
              <a:t>Lay person on their back </a:t>
            </a:r>
          </a:p>
          <a:p>
            <a:r>
              <a:rPr lang="en-US" sz="2100" dirty="0">
                <a:latin typeface="Arial Narrow" panose="020B0606020202030204" pitchFamily="34" charset="0"/>
              </a:rPr>
              <a:t>Remove from box. Peel back tab with circle to open </a:t>
            </a:r>
          </a:p>
          <a:p>
            <a:r>
              <a:rPr lang="en-US" sz="2100" dirty="0">
                <a:latin typeface="Arial Narrow" panose="020B0606020202030204" pitchFamily="34" charset="0"/>
              </a:rPr>
              <a:t>Hold with your thumb on bottom of plunger and your first and middle fingers on either side of the nozzle</a:t>
            </a:r>
          </a:p>
          <a:p>
            <a:r>
              <a:rPr lang="en-US" sz="2100" dirty="0">
                <a:latin typeface="Arial Narrow" panose="020B0606020202030204" pitchFamily="34" charset="0"/>
              </a:rPr>
              <a:t>Tilt person’s head back </a:t>
            </a:r>
          </a:p>
          <a:p>
            <a:r>
              <a:rPr lang="en-US" sz="2100" dirty="0">
                <a:latin typeface="Arial Narrow" panose="020B0606020202030204" pitchFamily="34" charset="0"/>
              </a:rPr>
              <a:t>Insert tip of nozzle into </a:t>
            </a:r>
            <a:r>
              <a:rPr lang="en-US" sz="2100" b="1" dirty="0">
                <a:latin typeface="Arial Narrow" panose="020B0606020202030204" pitchFamily="34" charset="0"/>
              </a:rPr>
              <a:t>one nostril</a:t>
            </a:r>
            <a:r>
              <a:rPr lang="en-US" sz="2100" dirty="0">
                <a:latin typeface="Arial Narrow" panose="020B0606020202030204" pitchFamily="34" charset="0"/>
              </a:rPr>
              <a:t> until your fingers on either side of nozzle are against bottom of person’s nose</a:t>
            </a:r>
          </a:p>
          <a:p>
            <a:r>
              <a:rPr lang="en-US" sz="2100" dirty="0">
                <a:latin typeface="Arial Narrow" panose="020B0606020202030204" pitchFamily="34" charset="0"/>
              </a:rPr>
              <a:t>Press plunger firmly to give dose and remove from nostril after giving dose</a:t>
            </a:r>
          </a:p>
          <a:p>
            <a:r>
              <a:rPr lang="en-US" sz="2100" dirty="0">
                <a:latin typeface="Arial Narrow" panose="020B0606020202030204" pitchFamily="34" charset="0"/>
              </a:rPr>
              <a:t>Administer another dose in same fashion if there is little or no response after 2 minutes</a:t>
            </a:r>
          </a:p>
          <a:p>
            <a:r>
              <a:rPr lang="en-US" sz="2100" dirty="0">
                <a:latin typeface="Arial Narrow" panose="020B0606020202030204" pitchFamily="34" charset="0"/>
              </a:rPr>
              <a:t>Continue rescue breathing every 5 seconds between doses </a:t>
            </a:r>
          </a:p>
          <a:p>
            <a:endParaRPr lang="en-US"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7131" y="4630344"/>
            <a:ext cx="3176314" cy="1935238"/>
          </a:xfrm>
          <a:prstGeom prst="rect">
            <a:avLst/>
          </a:prstGeom>
        </p:spPr>
      </p:pic>
      <p:pic>
        <p:nvPicPr>
          <p:cNvPr id="9" name="Picture 8"/>
          <p:cNvPicPr>
            <a:picLocks noChangeAspect="1"/>
          </p:cNvPicPr>
          <p:nvPr/>
        </p:nvPicPr>
        <p:blipFill rotWithShape="1">
          <a:blip r:embed="rId3" cstate="email">
            <a:extLst>
              <a:ext uri="{28A0092B-C50C-407E-A947-70E740481C1C}">
                <a14:useLocalDpi xmlns:a14="http://schemas.microsoft.com/office/drawing/2010/main" val="0"/>
              </a:ext>
            </a:extLst>
          </a:blip>
          <a:srcRect l="28253"/>
          <a:stretch/>
        </p:blipFill>
        <p:spPr>
          <a:xfrm>
            <a:off x="6172200" y="1180850"/>
            <a:ext cx="3557825" cy="3305584"/>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962476" y="1965200"/>
            <a:ext cx="1722353" cy="2583798"/>
          </a:xfrm>
          <a:prstGeom prst="rect">
            <a:avLst/>
          </a:prstGeom>
        </p:spPr>
      </p:pic>
      <p:pic>
        <p:nvPicPr>
          <p:cNvPr id="5" name="Picture 4"/>
          <p:cNvPicPr>
            <a:picLocks noChangeAspect="1"/>
          </p:cNvPicPr>
          <p:nvPr/>
        </p:nvPicPr>
        <p:blipFill>
          <a:blip r:embed="rId5"/>
          <a:stretch>
            <a:fillRect/>
          </a:stretch>
        </p:blipFill>
        <p:spPr>
          <a:xfrm>
            <a:off x="8863445" y="4635736"/>
            <a:ext cx="3163778" cy="1929846"/>
          </a:xfrm>
          <a:prstGeom prst="rect">
            <a:avLst/>
          </a:prstGeom>
        </p:spPr>
      </p:pic>
    </p:spTree>
    <p:extLst>
      <p:ext uri="{BB962C8B-B14F-4D97-AF65-F5344CB8AC3E}">
        <p14:creationId xmlns:p14="http://schemas.microsoft.com/office/powerpoint/2010/main" val="1428104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7973" y="644266"/>
            <a:ext cx="8956617" cy="6213734"/>
          </a:xfrm>
          <a:prstGeom prst="rect">
            <a:avLst/>
          </a:prstGeom>
        </p:spPr>
      </p:pic>
    </p:spTree>
    <p:extLst>
      <p:ext uri="{BB962C8B-B14F-4D97-AF65-F5344CB8AC3E}">
        <p14:creationId xmlns:p14="http://schemas.microsoft.com/office/powerpoint/2010/main" val="39042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latin typeface="Arial Narrow" panose="020B0606020202030204" pitchFamily="34" charset="0"/>
              </a:rPr>
              <a:t>Medication storage</a:t>
            </a:r>
          </a:p>
        </p:txBody>
      </p:sp>
      <p:sp>
        <p:nvSpPr>
          <p:cNvPr id="3" name="Content Placeholder 2"/>
          <p:cNvSpPr>
            <a:spLocks noGrp="1"/>
          </p:cNvSpPr>
          <p:nvPr>
            <p:ph idx="1"/>
          </p:nvPr>
        </p:nvSpPr>
        <p:spPr>
          <a:xfrm>
            <a:off x="716274" y="1715956"/>
            <a:ext cx="5902735" cy="3678303"/>
          </a:xfrm>
        </p:spPr>
        <p:txBody>
          <a:bodyPr/>
          <a:lstStyle/>
          <a:p>
            <a:r>
              <a:rPr lang="en-US" sz="2400" dirty="0">
                <a:latin typeface="Arial Narrow" panose="020B0606020202030204" pitchFamily="34" charset="0"/>
              </a:rPr>
              <a:t>Naloxone should be kept at room temperature</a:t>
            </a:r>
          </a:p>
          <a:p>
            <a:pPr lvl="1">
              <a:buFont typeface="Courier New" panose="02070309020205020404" pitchFamily="49" charset="0"/>
              <a:buChar char="o"/>
            </a:pPr>
            <a:r>
              <a:rPr lang="en-US" sz="2400" dirty="0">
                <a:latin typeface="Arial Narrow" panose="020B0606020202030204" pitchFamily="34" charset="0"/>
              </a:rPr>
              <a:t>Do not let it freeze in your car</a:t>
            </a:r>
          </a:p>
          <a:p>
            <a:r>
              <a:rPr lang="en-US" sz="2400" dirty="0">
                <a:latin typeface="Arial Narrow" panose="020B0606020202030204" pitchFamily="34" charset="0"/>
              </a:rPr>
              <a:t>It should be protected from light</a:t>
            </a:r>
          </a:p>
          <a:p>
            <a:r>
              <a:rPr lang="en-US" sz="2400" dirty="0">
                <a:latin typeface="Arial Narrow" panose="020B0606020202030204" pitchFamily="34" charset="0"/>
              </a:rPr>
              <a:t>The naloxone shelf life is 2 years</a:t>
            </a:r>
          </a:p>
          <a:p>
            <a:endParaRPr lang="en-US" dirty="0"/>
          </a:p>
        </p:txBody>
      </p:sp>
    </p:spTree>
    <p:extLst>
      <p:ext uri="{BB962C8B-B14F-4D97-AF65-F5344CB8AC3E}">
        <p14:creationId xmlns:p14="http://schemas.microsoft.com/office/powerpoint/2010/main" val="3134377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Narrow" panose="020B0606020202030204" pitchFamily="34" charset="0"/>
              </a:rPr>
              <a:t>National Opioid Statistics</a:t>
            </a:r>
          </a:p>
        </p:txBody>
      </p:sp>
      <p:sp>
        <p:nvSpPr>
          <p:cNvPr id="3" name="Content Placeholder 2"/>
          <p:cNvSpPr>
            <a:spLocks noGrp="1"/>
          </p:cNvSpPr>
          <p:nvPr>
            <p:ph idx="1"/>
          </p:nvPr>
        </p:nvSpPr>
        <p:spPr>
          <a:xfrm>
            <a:off x="581193" y="2180496"/>
            <a:ext cx="10486610" cy="4116395"/>
          </a:xfrm>
        </p:spPr>
        <p:txBody>
          <a:bodyPr>
            <a:normAutofit/>
          </a:bodyPr>
          <a:lstStyle/>
          <a:p>
            <a:r>
              <a:rPr lang="en-US" sz="2400" dirty="0">
                <a:latin typeface="Arial Narrow" panose="020B0606020202030204" pitchFamily="34" charset="0"/>
              </a:rPr>
              <a:t>According to the CDC, opioids (including prescription opioids and heroin) killed </a:t>
            </a:r>
            <a:r>
              <a:rPr lang="en-US" sz="2400" b="1" dirty="0">
                <a:latin typeface="Arial Narrow" panose="020B0606020202030204" pitchFamily="34" charset="0"/>
              </a:rPr>
              <a:t>more than 33,000 people </a:t>
            </a:r>
            <a:r>
              <a:rPr lang="en-US" sz="2400" dirty="0">
                <a:latin typeface="Arial Narrow" panose="020B0606020202030204" pitchFamily="34" charset="0"/>
              </a:rPr>
              <a:t>in 2015, more than any year on record (Roughly </a:t>
            </a:r>
            <a:r>
              <a:rPr lang="en-US" sz="2400" b="1" dirty="0">
                <a:latin typeface="Arial Narrow" panose="020B0606020202030204" pitchFamily="34" charset="0"/>
              </a:rPr>
              <a:t>1 every 15 minutes)</a:t>
            </a:r>
            <a:endParaRPr lang="en-US" sz="2400" dirty="0">
              <a:latin typeface="Arial Narrow" panose="020B0606020202030204" pitchFamily="34" charset="0"/>
            </a:endParaRPr>
          </a:p>
          <a:p>
            <a:r>
              <a:rPr lang="en-US" sz="2400" b="1" dirty="0">
                <a:latin typeface="Arial Narrow" panose="020B0606020202030204" pitchFamily="34" charset="0"/>
              </a:rPr>
              <a:t>Nearly half </a:t>
            </a:r>
            <a:r>
              <a:rPr lang="en-US" sz="2400" dirty="0">
                <a:latin typeface="Arial Narrow" panose="020B0606020202030204" pitchFamily="34" charset="0"/>
              </a:rPr>
              <a:t>of all opioid overdose deaths involve a </a:t>
            </a:r>
            <a:r>
              <a:rPr lang="en-US" sz="2400" b="1" dirty="0">
                <a:latin typeface="Arial Narrow" panose="020B0606020202030204" pitchFamily="34" charset="0"/>
              </a:rPr>
              <a:t>prescription</a:t>
            </a:r>
            <a:r>
              <a:rPr lang="en-US" sz="2400" dirty="0">
                <a:latin typeface="Arial Narrow" panose="020B0606020202030204" pitchFamily="34" charset="0"/>
              </a:rPr>
              <a:t> opioid (CDC)</a:t>
            </a:r>
          </a:p>
          <a:p>
            <a:r>
              <a:rPr lang="en-US" sz="2400" dirty="0">
                <a:latin typeface="Arial Narrow" panose="020B0606020202030204" pitchFamily="34" charset="0"/>
              </a:rPr>
              <a:t>In most countries, the use of opioid prescriptions is limited to acute hospitalization and trauma, such as burns, surgery, childbirth and end-of-life care, including patients with cancer and terminal illnesses (CDC)</a:t>
            </a:r>
          </a:p>
          <a:p>
            <a:endParaRPr lang="en-US" sz="2400" dirty="0">
              <a:latin typeface="Arial Narrow" panose="020B0606020202030204" pitchFamily="34" charset="0"/>
            </a:endParaRPr>
          </a:p>
        </p:txBody>
      </p:sp>
    </p:spTree>
    <p:extLst>
      <p:ext uri="{BB962C8B-B14F-4D97-AF65-F5344CB8AC3E}">
        <p14:creationId xmlns:p14="http://schemas.microsoft.com/office/powerpoint/2010/main" val="2064989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Naloxone Administration Trainings available	</a:t>
            </a:r>
          </a:p>
        </p:txBody>
      </p:sp>
      <p:sp>
        <p:nvSpPr>
          <p:cNvPr id="3" name="Content Placeholder 2"/>
          <p:cNvSpPr>
            <a:spLocks noGrp="1"/>
          </p:cNvSpPr>
          <p:nvPr>
            <p:ph idx="1"/>
          </p:nvPr>
        </p:nvSpPr>
        <p:spPr>
          <a:xfrm>
            <a:off x="581192" y="2876688"/>
            <a:ext cx="11029615" cy="2734404"/>
          </a:xfrm>
        </p:spPr>
        <p:txBody>
          <a:bodyPr/>
          <a:lstStyle/>
          <a:p>
            <a:pPr marL="0" lvl="0" indent="0" algn="ctr">
              <a:buClr>
                <a:srgbClr val="4590B8"/>
              </a:buClr>
              <a:buNone/>
            </a:pPr>
            <a:r>
              <a:rPr lang="en-US" sz="2400" dirty="0">
                <a:solidFill>
                  <a:srgbClr val="3D3D3D"/>
                </a:solidFill>
                <a:latin typeface="Arial Narrow" panose="020B0606020202030204" pitchFamily="34" charset="0"/>
              </a:rPr>
              <a:t>To schedule a one hour Naloxone Administration Training for your group, contact:</a:t>
            </a:r>
          </a:p>
          <a:p>
            <a:pPr marL="0" lvl="0" indent="0" algn="ctr">
              <a:spcBef>
                <a:spcPts val="0"/>
              </a:spcBef>
              <a:spcAft>
                <a:spcPts val="0"/>
              </a:spcAft>
              <a:buClr>
                <a:srgbClr val="4590B8"/>
              </a:buClr>
              <a:buNone/>
            </a:pPr>
            <a:endParaRPr lang="en-US" sz="2400" dirty="0">
              <a:solidFill>
                <a:srgbClr val="3D3D3D"/>
              </a:solidFill>
              <a:latin typeface="Arial Narrow" panose="020B0606020202030204" pitchFamily="34" charset="0"/>
            </a:endParaRPr>
          </a:p>
          <a:p>
            <a:pPr marL="0" lvl="0" indent="0" algn="ctr">
              <a:spcBef>
                <a:spcPts val="0"/>
              </a:spcBef>
              <a:spcAft>
                <a:spcPts val="0"/>
              </a:spcAft>
              <a:buClr>
                <a:srgbClr val="4590B8"/>
              </a:buClr>
              <a:buNone/>
            </a:pPr>
            <a:r>
              <a:rPr lang="en-US" sz="2400" dirty="0">
                <a:solidFill>
                  <a:srgbClr val="3D3D3D"/>
                </a:solidFill>
                <a:latin typeface="Arial Narrow" panose="020B0606020202030204" pitchFamily="34" charset="0"/>
              </a:rPr>
              <a:t>Melissa Markegard</a:t>
            </a:r>
          </a:p>
          <a:p>
            <a:pPr marL="0" lvl="0" indent="0" algn="ctr">
              <a:spcBef>
                <a:spcPts val="0"/>
              </a:spcBef>
              <a:spcAft>
                <a:spcPts val="0"/>
              </a:spcAft>
              <a:buClr>
                <a:srgbClr val="4590B8"/>
              </a:buClr>
              <a:buNone/>
            </a:pPr>
            <a:r>
              <a:rPr lang="en-US" sz="2400" dirty="0">
                <a:solidFill>
                  <a:srgbClr val="3D3D3D"/>
                </a:solidFill>
                <a:latin typeface="Arial Narrow" panose="020B0606020202030204" pitchFamily="34" charset="0"/>
              </a:rPr>
              <a:t>Fargo Cass Public Health</a:t>
            </a:r>
          </a:p>
          <a:p>
            <a:pPr marL="0" lvl="0" indent="0" algn="ctr">
              <a:spcBef>
                <a:spcPts val="0"/>
              </a:spcBef>
              <a:spcAft>
                <a:spcPts val="0"/>
              </a:spcAft>
              <a:buClr>
                <a:srgbClr val="4590B8"/>
              </a:buClr>
              <a:buNone/>
            </a:pPr>
            <a:r>
              <a:rPr lang="en-US" sz="2400" dirty="0">
                <a:solidFill>
                  <a:srgbClr val="3D3D3D"/>
                </a:solidFill>
                <a:latin typeface="Arial Narrow" panose="020B0606020202030204" pitchFamily="34" charset="0"/>
                <a:hlinkClick r:id="rId2"/>
              </a:rPr>
              <a:t>mmarkegard@FargoND.gov</a:t>
            </a:r>
            <a:endParaRPr lang="en-US" sz="2400" dirty="0">
              <a:solidFill>
                <a:srgbClr val="3D3D3D"/>
              </a:solidFill>
              <a:latin typeface="Arial Narrow" panose="020B0606020202030204" pitchFamily="34" charset="0"/>
            </a:endParaRPr>
          </a:p>
          <a:p>
            <a:pPr marL="0" lvl="0" indent="0" algn="ctr">
              <a:spcBef>
                <a:spcPts val="0"/>
              </a:spcBef>
              <a:spcAft>
                <a:spcPts val="0"/>
              </a:spcAft>
              <a:buClr>
                <a:srgbClr val="4590B8"/>
              </a:buClr>
              <a:buNone/>
            </a:pPr>
            <a:r>
              <a:rPr lang="en-US" sz="2400" dirty="0">
                <a:solidFill>
                  <a:srgbClr val="3D3D3D"/>
                </a:solidFill>
                <a:latin typeface="Arial Narrow" panose="020B0606020202030204" pitchFamily="34" charset="0"/>
              </a:rPr>
              <a:t>701.476.4083</a:t>
            </a:r>
          </a:p>
          <a:p>
            <a:pPr marL="0" lvl="0" indent="0" algn="ctr">
              <a:buClr>
                <a:srgbClr val="4590B8"/>
              </a:buClr>
              <a:buNone/>
            </a:pPr>
            <a:endParaRPr lang="en-US" sz="2400" dirty="0">
              <a:solidFill>
                <a:srgbClr val="3D3D3D"/>
              </a:solidFill>
              <a:latin typeface="Arial Narrow" panose="020B0606020202030204" pitchFamily="34" charset="0"/>
            </a:endParaRPr>
          </a:p>
          <a:p>
            <a:endParaRPr lang="en-US" dirty="0"/>
          </a:p>
        </p:txBody>
      </p:sp>
    </p:spTree>
    <p:extLst>
      <p:ext uri="{BB962C8B-B14F-4D97-AF65-F5344CB8AC3E}">
        <p14:creationId xmlns:p14="http://schemas.microsoft.com/office/powerpoint/2010/main" val="1471677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Grp="1" noChangeAspect="1"/>
          </p:cNvPicPr>
          <p:nvPr>
            <p:ph idx="1"/>
          </p:nvPr>
        </p:nvPicPr>
        <p:blipFill>
          <a:blip r:embed="rId2"/>
          <a:stretch>
            <a:fillRect/>
          </a:stretch>
        </p:blipFill>
        <p:spPr>
          <a:xfrm>
            <a:off x="8420050" y="2163216"/>
            <a:ext cx="3449831" cy="3125756"/>
          </a:xfrm>
          <a:prstGeom prst="rect">
            <a:avLst/>
          </a:prstGeom>
        </p:spPr>
      </p:pic>
      <p:sp>
        <p:nvSpPr>
          <p:cNvPr id="6" name="Rectangle 5"/>
          <p:cNvSpPr/>
          <p:nvPr/>
        </p:nvSpPr>
        <p:spPr>
          <a:xfrm>
            <a:off x="522310" y="1861881"/>
            <a:ext cx="3904217" cy="4801314"/>
          </a:xfrm>
          <a:prstGeom prst="rect">
            <a:avLst/>
          </a:prstGeom>
        </p:spPr>
        <p:txBody>
          <a:bodyPr wrap="square">
            <a:spAutoFit/>
          </a:bodyPr>
          <a:lstStyle/>
          <a:p>
            <a:r>
              <a:rPr lang="en-US" dirty="0">
                <a:solidFill>
                  <a:schemeClr val="tx2"/>
                </a:solidFill>
                <a:latin typeface="Arial Narrow" panose="020B0606020202030204" pitchFamily="34" charset="0"/>
              </a:rPr>
              <a:t>Cass County Overdose Deaths  </a:t>
            </a:r>
          </a:p>
          <a:p>
            <a:endParaRPr lang="en-US" dirty="0">
              <a:solidFill>
                <a:schemeClr val="tx2"/>
              </a:solidFill>
              <a:latin typeface="Arial Narrow" panose="020B0606020202030204" pitchFamily="34" charset="0"/>
            </a:endParaRPr>
          </a:p>
          <a:p>
            <a:r>
              <a:rPr lang="en-US" b="1" dirty="0">
                <a:solidFill>
                  <a:schemeClr val="tx2"/>
                </a:solidFill>
                <a:latin typeface="Arial Narrow" panose="020B0606020202030204" pitchFamily="34" charset="0"/>
              </a:rPr>
              <a:t>2016</a:t>
            </a:r>
          </a:p>
          <a:p>
            <a:r>
              <a:rPr lang="en-US" dirty="0">
                <a:solidFill>
                  <a:schemeClr val="tx2"/>
                </a:solidFill>
                <a:latin typeface="Arial Narrow" panose="020B0606020202030204" pitchFamily="34" charset="0"/>
              </a:rPr>
              <a:t>48 drug-related deaths</a:t>
            </a:r>
          </a:p>
          <a:p>
            <a:r>
              <a:rPr lang="en-US" dirty="0">
                <a:solidFill>
                  <a:schemeClr val="tx2"/>
                </a:solidFill>
                <a:latin typeface="Arial Narrow" panose="020B0606020202030204" pitchFamily="34" charset="0"/>
              </a:rPr>
              <a:t>31 opioid deaths</a:t>
            </a:r>
          </a:p>
          <a:p>
            <a:r>
              <a:rPr lang="en-US" dirty="0">
                <a:solidFill>
                  <a:schemeClr val="tx2"/>
                </a:solidFill>
                <a:latin typeface="Arial Narrow" panose="020B0606020202030204" pitchFamily="34" charset="0"/>
              </a:rPr>
              <a:t>17 methamphetamine deaths</a:t>
            </a:r>
          </a:p>
          <a:p>
            <a:endParaRPr lang="en-US" dirty="0">
              <a:solidFill>
                <a:schemeClr val="tx2"/>
              </a:solidFill>
              <a:latin typeface="Arial Narrow" panose="020B0606020202030204" pitchFamily="34" charset="0"/>
            </a:endParaRPr>
          </a:p>
          <a:p>
            <a:r>
              <a:rPr lang="en-US" b="1" dirty="0">
                <a:solidFill>
                  <a:schemeClr val="tx2"/>
                </a:solidFill>
                <a:latin typeface="Arial Narrow" panose="020B0606020202030204" pitchFamily="34" charset="0"/>
              </a:rPr>
              <a:t>2017</a:t>
            </a:r>
          </a:p>
          <a:p>
            <a:r>
              <a:rPr lang="en-US" dirty="0">
                <a:solidFill>
                  <a:schemeClr val="tx2"/>
                </a:solidFill>
                <a:latin typeface="Arial Narrow" panose="020B0606020202030204" pitchFamily="34" charset="0"/>
              </a:rPr>
              <a:t>33 drug-related deaths</a:t>
            </a:r>
          </a:p>
          <a:p>
            <a:r>
              <a:rPr lang="en-US" dirty="0">
                <a:solidFill>
                  <a:schemeClr val="tx2"/>
                </a:solidFill>
                <a:latin typeface="Arial Narrow" panose="020B0606020202030204" pitchFamily="34" charset="0"/>
              </a:rPr>
              <a:t>17 opioid deaths</a:t>
            </a:r>
          </a:p>
          <a:p>
            <a:r>
              <a:rPr lang="en-US" dirty="0">
                <a:solidFill>
                  <a:schemeClr val="tx2"/>
                </a:solidFill>
                <a:latin typeface="Arial Narrow" panose="020B0606020202030204" pitchFamily="34" charset="0"/>
              </a:rPr>
              <a:t>13 methamphetamine deaths</a:t>
            </a:r>
          </a:p>
          <a:p>
            <a:endParaRPr lang="en-US" dirty="0">
              <a:solidFill>
                <a:schemeClr val="tx2"/>
              </a:solidFill>
              <a:latin typeface="Arial Narrow" panose="020B0606020202030204" pitchFamily="34" charset="0"/>
            </a:endParaRPr>
          </a:p>
          <a:p>
            <a:r>
              <a:rPr lang="en-US" b="1" dirty="0">
                <a:solidFill>
                  <a:schemeClr val="tx2"/>
                </a:solidFill>
                <a:latin typeface="Arial Narrow" panose="020B0606020202030204" pitchFamily="34" charset="0"/>
              </a:rPr>
              <a:t>2018</a:t>
            </a:r>
            <a:r>
              <a:rPr lang="en-US" dirty="0">
                <a:solidFill>
                  <a:schemeClr val="tx2"/>
                </a:solidFill>
                <a:latin typeface="Arial Narrow" panose="020B0606020202030204" pitchFamily="34" charset="0"/>
              </a:rPr>
              <a:t> – some still pending</a:t>
            </a:r>
          </a:p>
          <a:p>
            <a:r>
              <a:rPr lang="en-US" dirty="0">
                <a:solidFill>
                  <a:schemeClr val="tx2"/>
                </a:solidFill>
                <a:latin typeface="Arial Narrow" panose="020B0606020202030204" pitchFamily="34" charset="0"/>
              </a:rPr>
              <a:t>28 drug-related deaths</a:t>
            </a:r>
          </a:p>
          <a:p>
            <a:r>
              <a:rPr lang="en-US" dirty="0">
                <a:solidFill>
                  <a:schemeClr val="tx2"/>
                </a:solidFill>
                <a:latin typeface="Arial Narrow" panose="020B0606020202030204" pitchFamily="34" charset="0"/>
              </a:rPr>
              <a:t>12 opioid deaths</a:t>
            </a:r>
          </a:p>
          <a:p>
            <a:r>
              <a:rPr lang="en-US" dirty="0">
                <a:solidFill>
                  <a:schemeClr val="tx2"/>
                </a:solidFill>
                <a:latin typeface="Arial Narrow" panose="020B0606020202030204" pitchFamily="34" charset="0"/>
              </a:rPr>
              <a:t>14 methamphetamine deaths</a:t>
            </a:r>
          </a:p>
          <a:p>
            <a:endParaRPr lang="en-US" dirty="0">
              <a:solidFill>
                <a:schemeClr val="tx2"/>
              </a:solidFill>
              <a:latin typeface="Arial Narrow" panose="020B0606020202030204" pitchFamily="34" charset="0"/>
            </a:endParaRPr>
          </a:p>
        </p:txBody>
      </p:sp>
      <p:sp>
        <p:nvSpPr>
          <p:cNvPr id="7" name="Title 1"/>
          <p:cNvSpPr txBox="1">
            <a:spLocks/>
          </p:cNvSpPr>
          <p:nvPr/>
        </p:nvSpPr>
        <p:spPr>
          <a:xfrm>
            <a:off x="595047" y="667520"/>
            <a:ext cx="11029616"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latin typeface="Arial Narrow" panose="020B0606020202030204" pitchFamily="34" charset="0"/>
              </a:rPr>
              <a:t>Local Opioid Statistics</a:t>
            </a:r>
          </a:p>
        </p:txBody>
      </p:sp>
    </p:spTree>
    <p:extLst>
      <p:ext uri="{BB962C8B-B14F-4D97-AF65-F5344CB8AC3E}">
        <p14:creationId xmlns:p14="http://schemas.microsoft.com/office/powerpoint/2010/main" val="286998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Narrow" panose="020B0606020202030204" pitchFamily="34" charset="0"/>
              </a:rPr>
              <a:t>Why are people dying?</a:t>
            </a:r>
          </a:p>
        </p:txBody>
      </p:sp>
      <p:sp>
        <p:nvSpPr>
          <p:cNvPr id="3" name="Content Placeholder 2"/>
          <p:cNvSpPr>
            <a:spLocks noGrp="1"/>
          </p:cNvSpPr>
          <p:nvPr>
            <p:ph idx="1"/>
          </p:nvPr>
        </p:nvSpPr>
        <p:spPr/>
        <p:txBody>
          <a:bodyPr/>
          <a:lstStyle/>
          <a:p>
            <a:pPr marL="550926" indent="-514350">
              <a:buFont typeface="+mj-lt"/>
              <a:buAutoNum type="arabicPeriod"/>
            </a:pPr>
            <a:r>
              <a:rPr lang="en-US" sz="2800" dirty="0">
                <a:latin typeface="Arial Narrow" panose="020B0606020202030204" pitchFamily="34" charset="0"/>
              </a:rPr>
              <a:t>Too much heroin or any opioid causes people to become very sleepy</a:t>
            </a:r>
          </a:p>
          <a:p>
            <a:pPr marL="550926" indent="-514350">
              <a:buFont typeface="+mj-lt"/>
              <a:buAutoNum type="arabicPeriod"/>
            </a:pPr>
            <a:r>
              <a:rPr lang="en-US" sz="2800" dirty="0">
                <a:latin typeface="Arial Narrow" panose="020B0606020202030204" pitchFamily="34" charset="0"/>
              </a:rPr>
              <a:t>Their breathing becomes slower and more shallow</a:t>
            </a:r>
          </a:p>
          <a:p>
            <a:pPr marL="550926" indent="-514350">
              <a:buFont typeface="+mj-lt"/>
              <a:buAutoNum type="arabicPeriod"/>
            </a:pPr>
            <a:r>
              <a:rPr lang="en-US" sz="2800" dirty="0">
                <a:latin typeface="Arial Narrow" panose="020B0606020202030204" pitchFamily="34" charset="0"/>
              </a:rPr>
              <a:t>Leads to low oxygen levels which causes damage to the heart and brain</a:t>
            </a:r>
          </a:p>
          <a:p>
            <a:pPr marL="550926" indent="-514350">
              <a:buFont typeface="+mj-lt"/>
              <a:buAutoNum type="arabicPeriod"/>
            </a:pPr>
            <a:r>
              <a:rPr lang="en-US" sz="2800" dirty="0">
                <a:latin typeface="Arial Narrow" panose="020B0606020202030204" pitchFamily="34" charset="0"/>
              </a:rPr>
              <a:t>Eventually, the heart slows down and stops</a:t>
            </a:r>
          </a:p>
          <a:p>
            <a:endParaRPr lang="en-US" dirty="0"/>
          </a:p>
        </p:txBody>
      </p:sp>
    </p:spTree>
    <p:extLst>
      <p:ext uri="{BB962C8B-B14F-4D97-AF65-F5344CB8AC3E}">
        <p14:creationId xmlns:p14="http://schemas.microsoft.com/office/powerpoint/2010/main" val="2344624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7235" y="620974"/>
            <a:ext cx="8905009" cy="6105939"/>
          </a:xfrm>
          <a:prstGeom prst="rect">
            <a:avLst/>
          </a:prstGeom>
        </p:spPr>
      </p:pic>
    </p:spTree>
    <p:extLst>
      <p:ext uri="{BB962C8B-B14F-4D97-AF65-F5344CB8AC3E}">
        <p14:creationId xmlns:p14="http://schemas.microsoft.com/office/powerpoint/2010/main" val="3929319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latin typeface="Arial Narrow" panose="020B0606020202030204" pitchFamily="34" charset="0"/>
              </a:rPr>
              <a:t>North Dakota law	</a:t>
            </a:r>
          </a:p>
        </p:txBody>
      </p:sp>
      <p:sp>
        <p:nvSpPr>
          <p:cNvPr id="3" name="Content Placeholder 2"/>
          <p:cNvSpPr>
            <a:spLocks noGrp="1"/>
          </p:cNvSpPr>
          <p:nvPr>
            <p:ph idx="1"/>
          </p:nvPr>
        </p:nvSpPr>
        <p:spPr>
          <a:xfrm>
            <a:off x="466892" y="2098964"/>
            <a:ext cx="11029615" cy="4488872"/>
          </a:xfrm>
        </p:spPr>
        <p:txBody>
          <a:bodyPr>
            <a:normAutofit fontScale="92500" lnSpcReduction="20000"/>
          </a:bodyPr>
          <a:lstStyle/>
          <a:p>
            <a:pPr marL="0" marR="0" indent="0" algn="ctr">
              <a:spcBef>
                <a:spcPts val="0"/>
              </a:spcBef>
              <a:spcAft>
                <a:spcPts val="0"/>
              </a:spcAft>
              <a:buNone/>
            </a:pPr>
            <a:r>
              <a:rPr lang="en-US" sz="2700" b="1" dirty="0">
                <a:solidFill>
                  <a:schemeClr val="tx1">
                    <a:lumMod val="65000"/>
                    <a:lumOff val="35000"/>
                  </a:schemeClr>
                </a:solidFill>
                <a:latin typeface="Arial Narrow" panose="020B0606020202030204" pitchFamily="34" charset="0"/>
              </a:rPr>
              <a:t>The Good Samaritan Law was passed to encourage friends, family members, and bystanders to call 911 in the event of an overdose.</a:t>
            </a:r>
          </a:p>
          <a:p>
            <a:pPr marL="0" marR="0" indent="0">
              <a:spcBef>
                <a:spcPts val="0"/>
              </a:spcBef>
              <a:spcAft>
                <a:spcPts val="0"/>
              </a:spcAft>
              <a:buNone/>
            </a:pPr>
            <a:endParaRPr lang="en-US" sz="2400" dirty="0">
              <a:solidFill>
                <a:schemeClr val="tx1">
                  <a:lumMod val="65000"/>
                  <a:lumOff val="35000"/>
                </a:schemeClr>
              </a:solidFill>
              <a:latin typeface="Arial Narrow" panose="020B0606020202030204" pitchFamily="34" charset="0"/>
            </a:endParaRPr>
          </a:p>
          <a:p>
            <a:pPr marL="0" marR="0" indent="0">
              <a:spcBef>
                <a:spcPts val="0"/>
              </a:spcBef>
              <a:spcAft>
                <a:spcPts val="0"/>
              </a:spcAft>
              <a:buNone/>
            </a:pPr>
            <a:r>
              <a:rPr lang="en-US" sz="2400" dirty="0">
                <a:solidFill>
                  <a:schemeClr val="tx1">
                    <a:lumMod val="65000"/>
                    <a:lumOff val="35000"/>
                  </a:schemeClr>
                </a:solidFill>
                <a:latin typeface="Arial Narrow" panose="020B0606020202030204" pitchFamily="34" charset="0"/>
              </a:rPr>
              <a:t>In order to be immune from prosecution, you need to:</a:t>
            </a:r>
          </a:p>
          <a:p>
            <a:pPr>
              <a:spcBef>
                <a:spcPts val="0"/>
              </a:spcBef>
              <a:spcAft>
                <a:spcPts val="0"/>
              </a:spcAft>
              <a:buFont typeface="+mj-lt"/>
              <a:buAutoNum type="arabicPeriod"/>
            </a:pPr>
            <a:r>
              <a:rPr lang="en-US" sz="2400" dirty="0">
                <a:solidFill>
                  <a:schemeClr val="tx1">
                    <a:lumMod val="65000"/>
                    <a:lumOff val="35000"/>
                  </a:schemeClr>
                </a:solidFill>
                <a:latin typeface="Arial Narrow" panose="020B0606020202030204" pitchFamily="34" charset="0"/>
              </a:rPr>
              <a:t>Seek emergency help - Call 911</a:t>
            </a:r>
          </a:p>
          <a:p>
            <a:pPr>
              <a:spcBef>
                <a:spcPts val="0"/>
              </a:spcBef>
              <a:spcAft>
                <a:spcPts val="0"/>
              </a:spcAft>
              <a:buFont typeface="+mj-lt"/>
              <a:buAutoNum type="arabicPeriod"/>
            </a:pPr>
            <a:r>
              <a:rPr lang="en-US" sz="2400" dirty="0">
                <a:solidFill>
                  <a:schemeClr val="tx1">
                    <a:lumMod val="65000"/>
                    <a:lumOff val="35000"/>
                  </a:schemeClr>
                </a:solidFill>
                <a:latin typeface="Arial Narrow" panose="020B0606020202030204" pitchFamily="34" charset="0"/>
              </a:rPr>
              <a:t>Remain onsite until assistance arrives</a:t>
            </a:r>
          </a:p>
          <a:p>
            <a:pPr>
              <a:spcBef>
                <a:spcPts val="0"/>
              </a:spcBef>
              <a:spcAft>
                <a:spcPts val="0"/>
              </a:spcAft>
              <a:buFont typeface="+mj-lt"/>
              <a:buAutoNum type="arabicPeriod"/>
            </a:pPr>
            <a:r>
              <a:rPr lang="en-US" sz="2400" dirty="0">
                <a:solidFill>
                  <a:schemeClr val="tx1">
                    <a:lumMod val="65000"/>
                    <a:lumOff val="35000"/>
                  </a:schemeClr>
                </a:solidFill>
                <a:latin typeface="Arial Narrow" panose="020B0606020202030204" pitchFamily="34" charset="0"/>
              </a:rPr>
              <a:t>Cooperate with responding personnel giving emergency medical treatment</a:t>
            </a:r>
          </a:p>
          <a:p>
            <a:pPr marL="0" lvl="0" indent="0">
              <a:buNone/>
            </a:pPr>
            <a:endParaRPr lang="en-US" dirty="0"/>
          </a:p>
          <a:p>
            <a:pPr marL="0" lvl="0" indent="0">
              <a:buNone/>
            </a:pPr>
            <a:r>
              <a:rPr lang="en-US" dirty="0">
                <a:solidFill>
                  <a:schemeClr val="tx1">
                    <a:lumMod val="65000"/>
                    <a:lumOff val="35000"/>
                  </a:schemeClr>
                </a:solidFill>
                <a:latin typeface="Arial Narrow" panose="020B0606020202030204" pitchFamily="34" charset="0"/>
              </a:rPr>
              <a:t>The Law provides protection from prosecution for the individual experiencing a drug-related overdose and those seeking the emergency medical assistance.</a:t>
            </a:r>
          </a:p>
          <a:p>
            <a:pPr marL="0" indent="0">
              <a:spcBef>
                <a:spcPts val="0"/>
              </a:spcBef>
              <a:spcAft>
                <a:spcPts val="0"/>
              </a:spcAft>
              <a:buNone/>
            </a:pPr>
            <a:endParaRPr lang="en-US" sz="2400" dirty="0">
              <a:solidFill>
                <a:schemeClr val="tx1">
                  <a:lumMod val="65000"/>
                  <a:lumOff val="35000"/>
                </a:schemeClr>
              </a:solidFill>
              <a:latin typeface="Arial Narrow" panose="020B0606020202030204" pitchFamily="34" charset="0"/>
            </a:endParaRPr>
          </a:p>
          <a:p>
            <a:pPr marL="0" indent="0">
              <a:spcBef>
                <a:spcPts val="0"/>
              </a:spcBef>
              <a:spcAft>
                <a:spcPts val="0"/>
              </a:spcAft>
              <a:buNone/>
            </a:pPr>
            <a:r>
              <a:rPr lang="en-US" sz="2400" dirty="0">
                <a:solidFill>
                  <a:schemeClr val="tx1">
                    <a:lumMod val="65000"/>
                    <a:lumOff val="35000"/>
                  </a:schemeClr>
                </a:solidFill>
                <a:latin typeface="Arial Narrow" panose="020B0606020202030204" pitchFamily="34" charset="0"/>
              </a:rPr>
              <a:t>North Dakota Century Code 19-03.1-23.4</a:t>
            </a:r>
          </a:p>
          <a:p>
            <a:pPr marL="0" indent="0">
              <a:spcBef>
                <a:spcPts val="0"/>
              </a:spcBef>
              <a:spcAft>
                <a:spcPts val="0"/>
              </a:spcAft>
              <a:buNone/>
            </a:pPr>
            <a:endParaRPr lang="en-US" sz="2400" dirty="0">
              <a:solidFill>
                <a:schemeClr val="tx1">
                  <a:lumMod val="65000"/>
                  <a:lumOff val="35000"/>
                </a:schemeClr>
              </a:solidFill>
              <a:latin typeface="Arial Narrow" panose="020B0606020202030204" pitchFamily="34" charset="0"/>
            </a:endParaRPr>
          </a:p>
          <a:p>
            <a:pPr marL="0" indent="0">
              <a:spcBef>
                <a:spcPts val="0"/>
              </a:spcBef>
              <a:spcAft>
                <a:spcPts val="0"/>
              </a:spcAft>
              <a:buNone/>
            </a:pPr>
            <a:r>
              <a:rPr lang="en-US" sz="2400" dirty="0">
                <a:solidFill>
                  <a:schemeClr val="tx1">
                    <a:lumMod val="65000"/>
                    <a:lumOff val="35000"/>
                  </a:schemeClr>
                </a:solidFill>
                <a:latin typeface="Arial Narrow" panose="020B0606020202030204" pitchFamily="34" charset="0"/>
              </a:rPr>
              <a:t>Learn more at Dose of Reality Fargo</a:t>
            </a:r>
          </a:p>
          <a:p>
            <a:pPr marL="0" indent="0">
              <a:spcBef>
                <a:spcPts val="0"/>
              </a:spcBef>
              <a:spcAft>
                <a:spcPts val="0"/>
              </a:spcAft>
              <a:buNone/>
            </a:pPr>
            <a:r>
              <a:rPr lang="en-US" sz="2400" dirty="0">
                <a:solidFill>
                  <a:schemeClr val="tx1">
                    <a:lumMod val="65000"/>
                    <a:lumOff val="35000"/>
                  </a:schemeClr>
                </a:solidFill>
                <a:latin typeface="Arial Narrow" panose="020B0606020202030204" pitchFamily="34" charset="0"/>
                <a:hlinkClick r:id="rId2"/>
              </a:rPr>
              <a:t>http://doseofrealityfargo.com/</a:t>
            </a:r>
            <a:endParaRPr lang="en-US" sz="2400" dirty="0">
              <a:solidFill>
                <a:schemeClr val="tx1">
                  <a:lumMod val="65000"/>
                  <a:lumOff val="35000"/>
                </a:schemeClr>
              </a:solidFill>
              <a:latin typeface="Arial Narrow" panose="020B0606020202030204" pitchFamily="34" charset="0"/>
            </a:endParaRPr>
          </a:p>
        </p:txBody>
      </p:sp>
    </p:spTree>
    <p:extLst>
      <p:ext uri="{BB962C8B-B14F-4D97-AF65-F5344CB8AC3E}">
        <p14:creationId xmlns:p14="http://schemas.microsoft.com/office/powerpoint/2010/main" val="4242450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Narrow" panose="020B0606020202030204" pitchFamily="34" charset="0"/>
              </a:rPr>
              <a:t>North Dakota law</a:t>
            </a:r>
          </a:p>
        </p:txBody>
      </p:sp>
      <p:sp>
        <p:nvSpPr>
          <p:cNvPr id="3" name="Content Placeholder 2"/>
          <p:cNvSpPr>
            <a:spLocks noGrp="1"/>
          </p:cNvSpPr>
          <p:nvPr>
            <p:ph idx="1"/>
          </p:nvPr>
        </p:nvSpPr>
        <p:spPr>
          <a:xfrm>
            <a:off x="581192" y="2057399"/>
            <a:ext cx="10796853" cy="4156365"/>
          </a:xfrm>
        </p:spPr>
        <p:txBody>
          <a:bodyPr>
            <a:normAutofit fontScale="92500" lnSpcReduction="20000"/>
          </a:bodyPr>
          <a:lstStyle/>
          <a:p>
            <a:pPr marL="0" indent="0">
              <a:buNone/>
            </a:pPr>
            <a:r>
              <a:rPr lang="en-US" sz="2400" dirty="0">
                <a:solidFill>
                  <a:schemeClr val="tx1">
                    <a:lumMod val="65000"/>
                    <a:lumOff val="35000"/>
                  </a:schemeClr>
                </a:solidFill>
                <a:latin typeface="Arial Narrow" panose="020B0606020202030204" pitchFamily="34" charset="0"/>
              </a:rPr>
              <a:t>According to ND Law, any individual (family, friends, community member) is protected from civil or criminal liability for giving naloxone for a suspected opioid overdose.</a:t>
            </a:r>
          </a:p>
          <a:p>
            <a:pPr marL="0" indent="0">
              <a:buNone/>
            </a:pPr>
            <a:endParaRPr lang="en-US" sz="1300" dirty="0">
              <a:solidFill>
                <a:schemeClr val="tx1">
                  <a:lumMod val="65000"/>
                  <a:lumOff val="35000"/>
                </a:schemeClr>
              </a:solidFill>
              <a:latin typeface="Arial Narrow" panose="020B0606020202030204" pitchFamily="34" charset="0"/>
            </a:endParaRPr>
          </a:p>
          <a:p>
            <a:pPr marL="0" indent="0">
              <a:buNone/>
            </a:pPr>
            <a:r>
              <a:rPr lang="en-US" sz="2400" dirty="0">
                <a:solidFill>
                  <a:schemeClr val="tx1">
                    <a:lumMod val="65000"/>
                    <a:lumOff val="35000"/>
                  </a:schemeClr>
                </a:solidFill>
                <a:latin typeface="Arial Narrow" panose="020B0606020202030204" pitchFamily="34" charset="0"/>
              </a:rPr>
              <a:t>An individual who prescribes, distributes, dispenses, receives, possesses, or administers an opioid antagonist as authorized under this section is immune from civil and criminal liability for such action. A health care professional who prescribes, distributes, or dispenses an opioid antagonist as authorized under this section is not subject to professional discipline for such action. This section does not expand the scope of practice of a health care professional. Immunity from liability or discipline Page No. 17 under this subsection does not apply if the individual's actions constitute recklessness, gross negligence, or intentional misconduct.</a:t>
            </a:r>
          </a:p>
          <a:p>
            <a:pPr marL="0" indent="0">
              <a:buNone/>
            </a:pPr>
            <a:endParaRPr lang="en-US" sz="2400" dirty="0">
              <a:solidFill>
                <a:schemeClr val="tx1">
                  <a:lumMod val="65000"/>
                  <a:lumOff val="35000"/>
                </a:schemeClr>
              </a:solidFill>
              <a:latin typeface="Arial Narrow" panose="020B0606020202030204" pitchFamily="34" charset="0"/>
            </a:endParaRPr>
          </a:p>
          <a:p>
            <a:pPr marL="0" indent="0">
              <a:buNone/>
            </a:pPr>
            <a:r>
              <a:rPr lang="en-US" sz="2400" dirty="0">
                <a:solidFill>
                  <a:schemeClr val="tx1">
                    <a:lumMod val="65000"/>
                    <a:lumOff val="35000"/>
                  </a:schemeClr>
                </a:solidFill>
                <a:latin typeface="Arial Narrow" panose="020B0606020202030204" pitchFamily="34" charset="0"/>
              </a:rPr>
              <a:t>North Dakota Century Code 23-01-42 </a:t>
            </a:r>
          </a:p>
          <a:p>
            <a:pPr marL="0" indent="0">
              <a:buNone/>
            </a:pPr>
            <a:endParaRPr lang="en-US" sz="2400" dirty="0">
              <a:solidFill>
                <a:schemeClr val="tx1">
                  <a:lumMod val="65000"/>
                  <a:lumOff val="35000"/>
                </a:schemeClr>
              </a:solidFill>
              <a:latin typeface="Arial Narrow" panose="020B0606020202030204" pitchFamily="34" charset="0"/>
            </a:endParaRPr>
          </a:p>
        </p:txBody>
      </p:sp>
    </p:spTree>
    <p:extLst>
      <p:ext uri="{BB962C8B-B14F-4D97-AF65-F5344CB8AC3E}">
        <p14:creationId xmlns:p14="http://schemas.microsoft.com/office/powerpoint/2010/main" val="3504696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latin typeface="Arial Narrow" panose="020B0606020202030204" pitchFamily="34" charset="0"/>
              </a:rPr>
              <a:t>Naloxone availability	</a:t>
            </a:r>
          </a:p>
        </p:txBody>
      </p:sp>
      <p:sp>
        <p:nvSpPr>
          <p:cNvPr id="3" name="Content Placeholder 2"/>
          <p:cNvSpPr>
            <a:spLocks noGrp="1"/>
          </p:cNvSpPr>
          <p:nvPr>
            <p:ph idx="1"/>
          </p:nvPr>
        </p:nvSpPr>
        <p:spPr>
          <a:xfrm>
            <a:off x="498065" y="2131594"/>
            <a:ext cx="10391609" cy="3863962"/>
          </a:xfrm>
        </p:spPr>
        <p:txBody>
          <a:bodyPr>
            <a:normAutofit/>
          </a:bodyPr>
          <a:lstStyle/>
          <a:p>
            <a:r>
              <a:rPr lang="en-US" sz="2400" dirty="0">
                <a:latin typeface="Arial Narrow" panose="020B0606020202030204" pitchFamily="34" charset="0"/>
              </a:rPr>
              <a:t>Fargo Fire and FM Ambulance </a:t>
            </a:r>
          </a:p>
          <a:p>
            <a:r>
              <a:rPr lang="en-US" sz="2400" dirty="0">
                <a:latin typeface="Arial Narrow" panose="020B0606020202030204" pitchFamily="34" charset="0"/>
              </a:rPr>
              <a:t>Fargo, West Fargo, Cass County Sheriff’s Office and NDSU Police Departments</a:t>
            </a:r>
          </a:p>
          <a:p>
            <a:r>
              <a:rPr lang="en-US" sz="2400" dirty="0">
                <a:latin typeface="Arial Narrow" panose="020B0606020202030204" pitchFamily="34" charset="0"/>
              </a:rPr>
              <a:t>Fargo Cass Public Health Harm Reduction Center</a:t>
            </a:r>
          </a:p>
          <a:p>
            <a:r>
              <a:rPr lang="en-US" sz="2400" dirty="0">
                <a:latin typeface="Arial Narrow" panose="020B0606020202030204" pitchFamily="34" charset="0"/>
              </a:rPr>
              <a:t>Participating pharmacies</a:t>
            </a:r>
          </a:p>
          <a:p>
            <a:r>
              <a:rPr lang="en-US" sz="2400" dirty="0">
                <a:latin typeface="Arial Narrow" panose="020B0606020202030204" pitchFamily="34" charset="0"/>
              </a:rPr>
              <a:t>Fargo Cass Public Health (grant-funded)</a:t>
            </a:r>
          </a:p>
          <a:p>
            <a:pPr lvl="1"/>
            <a:endParaRPr lang="en-US" sz="2000" dirty="0">
              <a:latin typeface="Arial Narrow" panose="020B0606020202030204" pitchFamily="34" charset="0"/>
            </a:endParaRPr>
          </a:p>
          <a:p>
            <a:pPr marL="324000" lvl="1" indent="0">
              <a:buNone/>
            </a:pPr>
            <a:endParaRPr lang="en-US" sz="2200" dirty="0">
              <a:latin typeface="Arial Narrow" panose="020B0606020202030204" pitchFamily="34" charset="0"/>
            </a:endParaRPr>
          </a:p>
        </p:txBody>
      </p:sp>
    </p:spTree>
    <p:extLst>
      <p:ext uri="{BB962C8B-B14F-4D97-AF65-F5344CB8AC3E}">
        <p14:creationId xmlns:p14="http://schemas.microsoft.com/office/powerpoint/2010/main" val="3730776864"/>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3839</TotalTime>
  <Words>1367</Words>
  <Application>Microsoft Office PowerPoint</Application>
  <PresentationFormat>Widescreen</PresentationFormat>
  <Paragraphs>172</Paragraphs>
  <Slides>30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 Narrow</vt:lpstr>
      <vt:lpstr>Calibri</vt:lpstr>
      <vt:lpstr>Courier New</vt:lpstr>
      <vt:lpstr>Gill Sans MT</vt:lpstr>
      <vt:lpstr>Wingdings 2</vt:lpstr>
      <vt:lpstr>Dividend</vt:lpstr>
      <vt:lpstr>How to use naloxone</vt:lpstr>
      <vt:lpstr>Educational objectives</vt:lpstr>
      <vt:lpstr>National Opioid Statistics</vt:lpstr>
      <vt:lpstr>PowerPoint Presentation</vt:lpstr>
      <vt:lpstr>Why are people dying?</vt:lpstr>
      <vt:lpstr>PowerPoint Presentation</vt:lpstr>
      <vt:lpstr>North Dakota law </vt:lpstr>
      <vt:lpstr>North Dakota law</vt:lpstr>
      <vt:lpstr>Naloxone availability </vt:lpstr>
      <vt:lpstr>Naloxone is effective when…</vt:lpstr>
      <vt:lpstr>PowerPoint Presentation</vt:lpstr>
      <vt:lpstr>How will the victim react?</vt:lpstr>
      <vt:lpstr>What does an overdose look like?</vt:lpstr>
      <vt:lpstr>Types of administration</vt:lpstr>
      <vt:lpstr>PRIOR TO NALOXONE Administration</vt:lpstr>
      <vt:lpstr>Rescue breaths</vt:lpstr>
      <vt:lpstr>PowerPoint Presentation</vt:lpstr>
      <vt:lpstr>IM (intra-muscular) ADMINISTRATION</vt:lpstr>
      <vt:lpstr>Prepare the naloxone</vt:lpstr>
      <vt:lpstr>Administer naloxone</vt:lpstr>
      <vt:lpstr>Administer naloxone</vt:lpstr>
      <vt:lpstr>Evzio auto-injector</vt:lpstr>
      <vt:lpstr>Evzio</vt:lpstr>
      <vt:lpstr>Intranasally – atomizer</vt:lpstr>
      <vt:lpstr>Nasal administration – Atomizer </vt:lpstr>
      <vt:lpstr>Narcan® Nasal Product</vt:lpstr>
      <vt:lpstr>Administer narcan®</vt:lpstr>
      <vt:lpstr>PowerPoint Presentation</vt:lpstr>
      <vt:lpstr>Medication storage</vt:lpstr>
      <vt:lpstr>Naloxone Administration Trainings available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naloxone</dc:title>
  <dc:creator>Sean O'Donnell</dc:creator>
  <cp:keywords>OverdosePrevention;EvzioTraining;narcanTraining</cp:keywords>
  <cp:lastModifiedBy>Steinert, Amy</cp:lastModifiedBy>
  <cp:revision>121</cp:revision>
  <cp:lastPrinted>2017-07-07T18:14:58Z</cp:lastPrinted>
  <dcterms:created xsi:type="dcterms:W3CDTF">2016-12-19T20:49:16Z</dcterms:created>
  <dcterms:modified xsi:type="dcterms:W3CDTF">2019-04-25T16:11:56Z</dcterms:modified>
</cp:coreProperties>
</file>